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5"/>
  </p:notesMasterIdLst>
  <p:handoutMasterIdLst>
    <p:handoutMasterId r:id="rId26"/>
  </p:handoutMasterIdLst>
  <p:sldIdLst>
    <p:sldId id="256" r:id="rId5"/>
    <p:sldId id="270" r:id="rId6"/>
    <p:sldId id="273" r:id="rId7"/>
    <p:sldId id="277" r:id="rId8"/>
    <p:sldId id="299" r:id="rId9"/>
    <p:sldId id="1777" r:id="rId10"/>
    <p:sldId id="1250" r:id="rId11"/>
    <p:sldId id="1773" r:id="rId12"/>
    <p:sldId id="1786" r:id="rId13"/>
    <p:sldId id="1778" r:id="rId14"/>
    <p:sldId id="1840" r:id="rId15"/>
    <p:sldId id="1779" r:id="rId16"/>
    <p:sldId id="1831" r:id="rId17"/>
    <p:sldId id="1263" r:id="rId18"/>
    <p:sldId id="1262" r:id="rId19"/>
    <p:sldId id="1839" r:id="rId20"/>
    <p:sldId id="1766" r:id="rId21"/>
    <p:sldId id="1832" r:id="rId22"/>
    <p:sldId id="1783" r:id="rId23"/>
    <p:sldId id="1842" r:id="rId24"/>
  </p:sldIdLst>
  <p:sldSz cx="12192000" cy="6858000"/>
  <p:notesSz cx="6889750" cy="100218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2783"/>
    <a:srgbClr val="D6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3" autoAdjust="0"/>
    <p:restoredTop sz="94660"/>
  </p:normalViewPr>
  <p:slideViewPr>
    <p:cSldViewPr snapToGrid="0">
      <p:cViewPr varScale="1">
        <p:scale>
          <a:sx n="79" d="100"/>
          <a:sy n="79" d="100"/>
        </p:scale>
        <p:origin x="725" y="72"/>
      </p:cViewPr>
      <p:guideLst/>
    </p:cSldViewPr>
  </p:slideViewPr>
  <p:notesTextViewPr>
    <p:cViewPr>
      <p:scale>
        <a:sx n="1" d="1"/>
        <a:sy n="1" d="1"/>
      </p:scale>
      <p:origin x="0" y="0"/>
    </p:cViewPr>
  </p:notesTextViewPr>
  <p:notesViewPr>
    <p:cSldViewPr snapToGrid="0" showGuides="1">
      <p:cViewPr varScale="1">
        <p:scale>
          <a:sx n="63" d="100"/>
          <a:sy n="63" d="100"/>
        </p:scale>
        <p:origin x="3134"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fr-FR"/>
          </a:p>
        </p:txBody>
      </p:sp>
      <p:sp>
        <p:nvSpPr>
          <p:cNvPr id="3" name="Espace réservé de la date 2"/>
          <p:cNvSpPr>
            <a:spLocks noGrp="1"/>
          </p:cNvSpPr>
          <p:nvPr>
            <p:ph type="dt" sz="quarter" idx="1"/>
          </p:nvPr>
        </p:nvSpPr>
        <p:spPr>
          <a:xfrm>
            <a:off x="3902597" y="0"/>
            <a:ext cx="2985558" cy="502835"/>
          </a:xfrm>
          <a:prstGeom prst="rect">
            <a:avLst/>
          </a:prstGeom>
        </p:spPr>
        <p:txBody>
          <a:bodyPr vert="horz" lIns="96634" tIns="48317" rIns="96634" bIns="48317" rtlCol="0"/>
          <a:lstStyle>
            <a:lvl1pPr algn="r">
              <a:defRPr sz="1300"/>
            </a:lvl1pPr>
          </a:lstStyle>
          <a:p>
            <a:fld id="{7DB7B3C5-B989-4B55-A003-10CF76DA0595}" type="datetimeFigureOut">
              <a:rPr lang="fr-FR" smtClean="0"/>
              <a:t>13/04/2026</a:t>
            </a:fld>
            <a:endParaRPr lang="fr-FR"/>
          </a:p>
        </p:txBody>
      </p:sp>
      <p:sp>
        <p:nvSpPr>
          <p:cNvPr id="4" name="Espace réservé du pied de page 3"/>
          <p:cNvSpPr>
            <a:spLocks noGrp="1"/>
          </p:cNvSpPr>
          <p:nvPr>
            <p:ph type="ftr" sz="quarter" idx="2"/>
          </p:nvPr>
        </p:nvSpPr>
        <p:spPr>
          <a:xfrm>
            <a:off x="0" y="9519055"/>
            <a:ext cx="2985558" cy="502834"/>
          </a:xfrm>
          <a:prstGeom prst="rect">
            <a:avLst/>
          </a:prstGeom>
        </p:spPr>
        <p:txBody>
          <a:bodyPr vert="horz" lIns="96634" tIns="48317" rIns="96634" bIns="48317"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902597" y="9519055"/>
            <a:ext cx="2985558" cy="502834"/>
          </a:xfrm>
          <a:prstGeom prst="rect">
            <a:avLst/>
          </a:prstGeom>
        </p:spPr>
        <p:txBody>
          <a:bodyPr vert="horz" lIns="96634" tIns="48317" rIns="96634" bIns="48317" rtlCol="0" anchor="b"/>
          <a:lstStyle>
            <a:lvl1pPr algn="r">
              <a:defRPr sz="1300"/>
            </a:lvl1pPr>
          </a:lstStyle>
          <a:p>
            <a:fld id="{7A751D87-C883-4A89-AFF4-547EF5BBCB06}" type="slidenum">
              <a:rPr lang="fr-FR" smtClean="0"/>
              <a:t>‹N°›</a:t>
            </a:fld>
            <a:endParaRPr lang="fr-FR"/>
          </a:p>
        </p:txBody>
      </p:sp>
    </p:spTree>
    <p:extLst>
      <p:ext uri="{BB962C8B-B14F-4D97-AF65-F5344CB8AC3E}">
        <p14:creationId xmlns:p14="http://schemas.microsoft.com/office/powerpoint/2010/main" val="26633450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fr-FR"/>
          </a:p>
        </p:txBody>
      </p:sp>
      <p:sp>
        <p:nvSpPr>
          <p:cNvPr id="3" name="Espace réservé de la date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EF1D89F6-EE25-4420-A9AC-6E9FD72B2308}" type="datetimeFigureOut">
              <a:rPr lang="fr-FR" smtClean="0"/>
              <a:t>13/04/2026</a:t>
            </a:fld>
            <a:endParaRPr lang="fr-FR"/>
          </a:p>
        </p:txBody>
      </p:sp>
      <p:sp>
        <p:nvSpPr>
          <p:cNvPr id="4" name="Espace réservé de l'image des diapositives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34" tIns="48317" rIns="96634" bIns="48317" rtlCol="0" anchor="ctr"/>
          <a:lstStyle/>
          <a:p>
            <a:endParaRPr lang="fr-FR"/>
          </a:p>
        </p:txBody>
      </p:sp>
      <p:sp>
        <p:nvSpPr>
          <p:cNvPr id="5" name="Espace réservé des commentaires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5652F8CB-CFAF-47DF-85B4-DD6E9EB93275}" type="slidenum">
              <a:rPr lang="fr-FR" smtClean="0"/>
              <a:t>‹N°›</a:t>
            </a:fld>
            <a:endParaRPr lang="fr-FR"/>
          </a:p>
        </p:txBody>
      </p:sp>
    </p:spTree>
    <p:extLst>
      <p:ext uri="{BB962C8B-B14F-4D97-AF65-F5344CB8AC3E}">
        <p14:creationId xmlns:p14="http://schemas.microsoft.com/office/powerpoint/2010/main" val="329558347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28938" y="850900"/>
            <a:ext cx="4075112" cy="2293938"/>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C3D1FCA-00AE-4327-A300-6AC3A8073ABC}" type="slidenum">
              <a:rPr lang="fr-FR" smtClean="0"/>
              <a:t>5</a:t>
            </a:fld>
            <a:endParaRPr lang="fr-FR"/>
          </a:p>
        </p:txBody>
      </p:sp>
    </p:spTree>
    <p:extLst>
      <p:ext uri="{BB962C8B-B14F-4D97-AF65-F5344CB8AC3E}">
        <p14:creationId xmlns:p14="http://schemas.microsoft.com/office/powerpoint/2010/main" val="976529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28938" y="850900"/>
            <a:ext cx="4075112" cy="2293938"/>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D281404-BDA4-4950-9631-087CA4D826E6}" type="slidenum">
              <a:rPr lang="fr-FR" smtClean="0"/>
              <a:t>6</a:t>
            </a:fld>
            <a:endParaRPr lang="fr-FR"/>
          </a:p>
        </p:txBody>
      </p:sp>
    </p:spTree>
    <p:extLst>
      <p:ext uri="{BB962C8B-B14F-4D97-AF65-F5344CB8AC3E}">
        <p14:creationId xmlns:p14="http://schemas.microsoft.com/office/powerpoint/2010/main" val="734969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28938" y="850900"/>
            <a:ext cx="4075112" cy="2293938"/>
          </a:xfrm>
        </p:spPr>
      </p:sp>
      <p:sp>
        <p:nvSpPr>
          <p:cNvPr id="3" name="Espace réservé des notes 2"/>
          <p:cNvSpPr>
            <a:spLocks noGrp="1"/>
          </p:cNvSpPr>
          <p:nvPr>
            <p:ph type="body" idx="1"/>
          </p:nvPr>
        </p:nvSpPr>
        <p:spPr/>
        <p:txBody>
          <a:bodyPr/>
          <a:lstStyle/>
          <a:p>
            <a:r>
              <a:rPr lang="fr-FR" dirty="0"/>
              <a:t>Feuille de route</a:t>
            </a:r>
          </a:p>
          <a:p>
            <a:r>
              <a:rPr lang="fr-FR" dirty="0"/>
              <a:t>Quelques projets plus de détails sur le site internet du CFF</a:t>
            </a:r>
          </a:p>
        </p:txBody>
      </p:sp>
      <p:sp>
        <p:nvSpPr>
          <p:cNvPr id="4" name="Espace réservé du numéro de diapositive 3"/>
          <p:cNvSpPr>
            <a:spLocks noGrp="1"/>
          </p:cNvSpPr>
          <p:nvPr>
            <p:ph type="sldNum" sz="quarter" idx="5"/>
          </p:nvPr>
        </p:nvSpPr>
        <p:spPr/>
        <p:txBody>
          <a:bodyPr/>
          <a:lstStyle/>
          <a:p>
            <a:fld id="{E168CF51-4500-2E43-B04A-58808A5C6A97}" type="slidenum">
              <a:rPr lang="fr-FR" smtClean="0"/>
              <a:t>7</a:t>
            </a:fld>
            <a:endParaRPr lang="fr-FR" dirty="0"/>
          </a:p>
        </p:txBody>
      </p:sp>
    </p:spTree>
    <p:extLst>
      <p:ext uri="{BB962C8B-B14F-4D97-AF65-F5344CB8AC3E}">
        <p14:creationId xmlns:p14="http://schemas.microsoft.com/office/powerpoint/2010/main" val="21600025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4.png"/><Relationship Id="rId5" Type="http://schemas.openxmlformats.org/officeDocument/2006/relationships/image" Target="../media/image7.jpeg"/><Relationship Id="rId10"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4.jpeg"/><Relationship Id="rId11" Type="http://schemas.openxmlformats.org/officeDocument/2006/relationships/image" Target="../media/image19.pn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38200" y="846285"/>
            <a:ext cx="10515600" cy="1325563"/>
          </a:xfrm>
        </p:spPr>
        <p:txBody>
          <a:bodyPr/>
          <a:lstStyle/>
          <a:p>
            <a:r>
              <a:rPr lang="fr-FR"/>
              <a:t>Modifiez le style du titre</a:t>
            </a:r>
          </a:p>
        </p:txBody>
      </p:sp>
      <p:sp>
        <p:nvSpPr>
          <p:cNvPr id="3" name="Espace réservé du contenu 2"/>
          <p:cNvSpPr>
            <a:spLocks noGrp="1"/>
          </p:cNvSpPr>
          <p:nvPr>
            <p:ph idx="1"/>
          </p:nvPr>
        </p:nvSpPr>
        <p:spPr>
          <a:xfrm>
            <a:off x="838200" y="2583543"/>
            <a:ext cx="10515600" cy="322670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Rectangle 11"/>
          <p:cNvSpPr/>
          <p:nvPr userDrawn="1"/>
        </p:nvSpPr>
        <p:spPr>
          <a:xfrm>
            <a:off x="0" y="0"/>
            <a:ext cx="12192000" cy="689811"/>
          </a:xfrm>
          <a:prstGeom prst="rect">
            <a:avLst/>
          </a:prstGeom>
          <a:solidFill>
            <a:srgbClr val="31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userDrawn="1"/>
        </p:nvSpPr>
        <p:spPr>
          <a:xfrm flipV="1">
            <a:off x="256674" y="237644"/>
            <a:ext cx="208548" cy="214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userDrawn="1"/>
        </p:nvSpPr>
        <p:spPr>
          <a:xfrm flipV="1">
            <a:off x="617622" y="237644"/>
            <a:ext cx="208548" cy="214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userDrawn="1"/>
        </p:nvSpPr>
        <p:spPr>
          <a:xfrm flipV="1">
            <a:off x="978570" y="237644"/>
            <a:ext cx="208548" cy="214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bg object 26">
            <a:extLst>
              <a:ext uri="{FF2B5EF4-FFF2-40B4-BE49-F238E27FC236}">
                <a16:creationId xmlns:a16="http://schemas.microsoft.com/office/drawing/2014/main" id="{338B496D-9790-4AAD-B63D-A3CDF194C598}"/>
              </a:ext>
            </a:extLst>
          </p:cNvPr>
          <p:cNvSpPr/>
          <p:nvPr userDrawn="1"/>
        </p:nvSpPr>
        <p:spPr>
          <a:xfrm>
            <a:off x="10173107" y="30322"/>
            <a:ext cx="1333093" cy="1325563"/>
          </a:xfrm>
          <a:custGeom>
            <a:avLst/>
            <a:gdLst/>
            <a:ahLst/>
            <a:cxnLst/>
            <a:rect l="l" t="t" r="r" b="b"/>
            <a:pathLst>
              <a:path w="2059939" h="2059939">
                <a:moveTo>
                  <a:pt x="1029728" y="0"/>
                </a:moveTo>
                <a:lnTo>
                  <a:pt x="981254" y="1120"/>
                </a:lnTo>
                <a:lnTo>
                  <a:pt x="933357" y="4450"/>
                </a:lnTo>
                <a:lnTo>
                  <a:pt x="886085" y="9938"/>
                </a:lnTo>
                <a:lnTo>
                  <a:pt x="839490" y="17537"/>
                </a:lnTo>
                <a:lnTo>
                  <a:pt x="793620" y="27195"/>
                </a:lnTo>
                <a:lnTo>
                  <a:pt x="748525" y="38865"/>
                </a:lnTo>
                <a:lnTo>
                  <a:pt x="704253" y="52496"/>
                </a:lnTo>
                <a:lnTo>
                  <a:pt x="660856" y="68038"/>
                </a:lnTo>
                <a:lnTo>
                  <a:pt x="618381" y="85444"/>
                </a:lnTo>
                <a:lnTo>
                  <a:pt x="576878" y="104662"/>
                </a:lnTo>
                <a:lnTo>
                  <a:pt x="536398" y="125644"/>
                </a:lnTo>
                <a:lnTo>
                  <a:pt x="496989" y="148340"/>
                </a:lnTo>
                <a:lnTo>
                  <a:pt x="458701" y="172701"/>
                </a:lnTo>
                <a:lnTo>
                  <a:pt x="421583" y="198677"/>
                </a:lnTo>
                <a:lnTo>
                  <a:pt x="385684" y="226219"/>
                </a:lnTo>
                <a:lnTo>
                  <a:pt x="351055" y="255277"/>
                </a:lnTo>
                <a:lnTo>
                  <a:pt x="317744" y="285802"/>
                </a:lnTo>
                <a:lnTo>
                  <a:pt x="285802" y="317744"/>
                </a:lnTo>
                <a:lnTo>
                  <a:pt x="255277" y="351055"/>
                </a:lnTo>
                <a:lnTo>
                  <a:pt x="226219" y="385684"/>
                </a:lnTo>
                <a:lnTo>
                  <a:pt x="198677" y="421583"/>
                </a:lnTo>
                <a:lnTo>
                  <a:pt x="172701" y="458701"/>
                </a:lnTo>
                <a:lnTo>
                  <a:pt x="148340" y="496989"/>
                </a:lnTo>
                <a:lnTo>
                  <a:pt x="125644" y="536398"/>
                </a:lnTo>
                <a:lnTo>
                  <a:pt x="104662" y="576878"/>
                </a:lnTo>
                <a:lnTo>
                  <a:pt x="85444" y="618381"/>
                </a:lnTo>
                <a:lnTo>
                  <a:pt x="68038" y="660856"/>
                </a:lnTo>
                <a:lnTo>
                  <a:pt x="52496" y="704253"/>
                </a:lnTo>
                <a:lnTo>
                  <a:pt x="38865" y="748525"/>
                </a:lnTo>
                <a:lnTo>
                  <a:pt x="27195" y="793620"/>
                </a:lnTo>
                <a:lnTo>
                  <a:pt x="17537" y="839490"/>
                </a:lnTo>
                <a:lnTo>
                  <a:pt x="9938" y="886085"/>
                </a:lnTo>
                <a:lnTo>
                  <a:pt x="4450" y="933357"/>
                </a:lnTo>
                <a:lnTo>
                  <a:pt x="1120" y="981254"/>
                </a:lnTo>
                <a:lnTo>
                  <a:pt x="0" y="1029728"/>
                </a:lnTo>
                <a:lnTo>
                  <a:pt x="1120" y="1078202"/>
                </a:lnTo>
                <a:lnTo>
                  <a:pt x="4450" y="1126100"/>
                </a:lnTo>
                <a:lnTo>
                  <a:pt x="9938" y="1173371"/>
                </a:lnTo>
                <a:lnTo>
                  <a:pt x="17537" y="1219966"/>
                </a:lnTo>
                <a:lnTo>
                  <a:pt x="27195" y="1265836"/>
                </a:lnTo>
                <a:lnTo>
                  <a:pt x="38865" y="1310932"/>
                </a:lnTo>
                <a:lnTo>
                  <a:pt x="52496" y="1355203"/>
                </a:lnTo>
                <a:lnTo>
                  <a:pt x="68038" y="1398601"/>
                </a:lnTo>
                <a:lnTo>
                  <a:pt x="85444" y="1441076"/>
                </a:lnTo>
                <a:lnTo>
                  <a:pt x="104662" y="1482578"/>
                </a:lnTo>
                <a:lnTo>
                  <a:pt x="125644" y="1523058"/>
                </a:lnTo>
                <a:lnTo>
                  <a:pt x="148340" y="1562467"/>
                </a:lnTo>
                <a:lnTo>
                  <a:pt x="172701" y="1600756"/>
                </a:lnTo>
                <a:lnTo>
                  <a:pt x="198677" y="1637874"/>
                </a:lnTo>
                <a:lnTo>
                  <a:pt x="226219" y="1673772"/>
                </a:lnTo>
                <a:lnTo>
                  <a:pt x="255277" y="1708401"/>
                </a:lnTo>
                <a:lnTo>
                  <a:pt x="285802" y="1741712"/>
                </a:lnTo>
                <a:lnTo>
                  <a:pt x="317744" y="1773655"/>
                </a:lnTo>
                <a:lnTo>
                  <a:pt x="351055" y="1804180"/>
                </a:lnTo>
                <a:lnTo>
                  <a:pt x="385684" y="1833238"/>
                </a:lnTo>
                <a:lnTo>
                  <a:pt x="421583" y="1860780"/>
                </a:lnTo>
                <a:lnTo>
                  <a:pt x="458701" y="1886756"/>
                </a:lnTo>
                <a:lnTo>
                  <a:pt x="496989" y="1911117"/>
                </a:lnTo>
                <a:lnTo>
                  <a:pt x="536398" y="1933813"/>
                </a:lnTo>
                <a:lnTo>
                  <a:pt x="576878" y="1954795"/>
                </a:lnTo>
                <a:lnTo>
                  <a:pt x="618381" y="1974013"/>
                </a:lnTo>
                <a:lnTo>
                  <a:pt x="660856" y="1991418"/>
                </a:lnTo>
                <a:lnTo>
                  <a:pt x="704253" y="2006961"/>
                </a:lnTo>
                <a:lnTo>
                  <a:pt x="748525" y="2020592"/>
                </a:lnTo>
                <a:lnTo>
                  <a:pt x="793620" y="2032261"/>
                </a:lnTo>
                <a:lnTo>
                  <a:pt x="839490" y="2041920"/>
                </a:lnTo>
                <a:lnTo>
                  <a:pt x="886085" y="2049518"/>
                </a:lnTo>
                <a:lnTo>
                  <a:pt x="933357" y="2055007"/>
                </a:lnTo>
                <a:lnTo>
                  <a:pt x="981254" y="2058336"/>
                </a:lnTo>
                <a:lnTo>
                  <a:pt x="1029728" y="2059457"/>
                </a:lnTo>
                <a:lnTo>
                  <a:pt x="1078202" y="2058336"/>
                </a:lnTo>
                <a:lnTo>
                  <a:pt x="1126100" y="2055007"/>
                </a:lnTo>
                <a:lnTo>
                  <a:pt x="1173371" y="2049518"/>
                </a:lnTo>
                <a:lnTo>
                  <a:pt x="1219966" y="2041920"/>
                </a:lnTo>
                <a:lnTo>
                  <a:pt x="1265836" y="2032261"/>
                </a:lnTo>
                <a:lnTo>
                  <a:pt x="1310932" y="2020592"/>
                </a:lnTo>
                <a:lnTo>
                  <a:pt x="1355203" y="2006961"/>
                </a:lnTo>
                <a:lnTo>
                  <a:pt x="1398601" y="1991418"/>
                </a:lnTo>
                <a:lnTo>
                  <a:pt x="1441076" y="1974013"/>
                </a:lnTo>
                <a:lnTo>
                  <a:pt x="1482578" y="1954795"/>
                </a:lnTo>
                <a:lnTo>
                  <a:pt x="1523058" y="1933813"/>
                </a:lnTo>
                <a:lnTo>
                  <a:pt x="1562467" y="1911117"/>
                </a:lnTo>
                <a:lnTo>
                  <a:pt x="1600756" y="1886756"/>
                </a:lnTo>
                <a:lnTo>
                  <a:pt x="1637874" y="1860780"/>
                </a:lnTo>
                <a:lnTo>
                  <a:pt x="1673772" y="1833238"/>
                </a:lnTo>
                <a:lnTo>
                  <a:pt x="1708401" y="1804180"/>
                </a:lnTo>
                <a:lnTo>
                  <a:pt x="1741712" y="1773655"/>
                </a:lnTo>
                <a:lnTo>
                  <a:pt x="1773655" y="1741712"/>
                </a:lnTo>
                <a:lnTo>
                  <a:pt x="1804180" y="1708401"/>
                </a:lnTo>
                <a:lnTo>
                  <a:pt x="1833238" y="1673772"/>
                </a:lnTo>
                <a:lnTo>
                  <a:pt x="1860780" y="1637874"/>
                </a:lnTo>
                <a:lnTo>
                  <a:pt x="1886756" y="1600756"/>
                </a:lnTo>
                <a:lnTo>
                  <a:pt x="1911117" y="1562467"/>
                </a:lnTo>
                <a:lnTo>
                  <a:pt x="1933813" y="1523058"/>
                </a:lnTo>
                <a:lnTo>
                  <a:pt x="1954795" y="1482578"/>
                </a:lnTo>
                <a:lnTo>
                  <a:pt x="1974013" y="1441076"/>
                </a:lnTo>
                <a:lnTo>
                  <a:pt x="1991418" y="1398601"/>
                </a:lnTo>
                <a:lnTo>
                  <a:pt x="2006961" y="1355203"/>
                </a:lnTo>
                <a:lnTo>
                  <a:pt x="2020592" y="1310932"/>
                </a:lnTo>
                <a:lnTo>
                  <a:pt x="2032261" y="1265836"/>
                </a:lnTo>
                <a:lnTo>
                  <a:pt x="2041920" y="1219966"/>
                </a:lnTo>
                <a:lnTo>
                  <a:pt x="2049518" y="1173371"/>
                </a:lnTo>
                <a:lnTo>
                  <a:pt x="2055007" y="1126100"/>
                </a:lnTo>
                <a:lnTo>
                  <a:pt x="2058336" y="1078202"/>
                </a:lnTo>
                <a:lnTo>
                  <a:pt x="2059457" y="1029728"/>
                </a:lnTo>
                <a:lnTo>
                  <a:pt x="2058336" y="981254"/>
                </a:lnTo>
                <a:lnTo>
                  <a:pt x="2055007" y="933357"/>
                </a:lnTo>
                <a:lnTo>
                  <a:pt x="2049518" y="886085"/>
                </a:lnTo>
                <a:lnTo>
                  <a:pt x="2041920" y="839490"/>
                </a:lnTo>
                <a:lnTo>
                  <a:pt x="2032261" y="793620"/>
                </a:lnTo>
                <a:lnTo>
                  <a:pt x="2020592" y="748525"/>
                </a:lnTo>
                <a:lnTo>
                  <a:pt x="2006961" y="704253"/>
                </a:lnTo>
                <a:lnTo>
                  <a:pt x="1991418" y="660856"/>
                </a:lnTo>
                <a:lnTo>
                  <a:pt x="1974013" y="618381"/>
                </a:lnTo>
                <a:lnTo>
                  <a:pt x="1954795" y="576878"/>
                </a:lnTo>
                <a:lnTo>
                  <a:pt x="1933813" y="536398"/>
                </a:lnTo>
                <a:lnTo>
                  <a:pt x="1911117" y="496989"/>
                </a:lnTo>
                <a:lnTo>
                  <a:pt x="1886756" y="458701"/>
                </a:lnTo>
                <a:lnTo>
                  <a:pt x="1860780" y="421583"/>
                </a:lnTo>
                <a:lnTo>
                  <a:pt x="1833238" y="385684"/>
                </a:lnTo>
                <a:lnTo>
                  <a:pt x="1804180" y="351055"/>
                </a:lnTo>
                <a:lnTo>
                  <a:pt x="1773655" y="317744"/>
                </a:lnTo>
                <a:lnTo>
                  <a:pt x="1741712" y="285802"/>
                </a:lnTo>
                <a:lnTo>
                  <a:pt x="1708401" y="255277"/>
                </a:lnTo>
                <a:lnTo>
                  <a:pt x="1673772" y="226219"/>
                </a:lnTo>
                <a:lnTo>
                  <a:pt x="1637874" y="198677"/>
                </a:lnTo>
                <a:lnTo>
                  <a:pt x="1600756" y="172701"/>
                </a:lnTo>
                <a:lnTo>
                  <a:pt x="1562467" y="148340"/>
                </a:lnTo>
                <a:lnTo>
                  <a:pt x="1523058" y="125644"/>
                </a:lnTo>
                <a:lnTo>
                  <a:pt x="1482578" y="104662"/>
                </a:lnTo>
                <a:lnTo>
                  <a:pt x="1441076" y="85444"/>
                </a:lnTo>
                <a:lnTo>
                  <a:pt x="1398601" y="68038"/>
                </a:lnTo>
                <a:lnTo>
                  <a:pt x="1355203" y="52496"/>
                </a:lnTo>
                <a:lnTo>
                  <a:pt x="1310932" y="38865"/>
                </a:lnTo>
                <a:lnTo>
                  <a:pt x="1265836" y="27195"/>
                </a:lnTo>
                <a:lnTo>
                  <a:pt x="1219966" y="17537"/>
                </a:lnTo>
                <a:lnTo>
                  <a:pt x="1173371" y="9938"/>
                </a:lnTo>
                <a:lnTo>
                  <a:pt x="1126100" y="4450"/>
                </a:lnTo>
                <a:lnTo>
                  <a:pt x="1078202" y="1120"/>
                </a:lnTo>
                <a:lnTo>
                  <a:pt x="1029728" y="0"/>
                </a:lnTo>
                <a:close/>
              </a:path>
            </a:pathLst>
          </a:custGeom>
          <a:solidFill>
            <a:srgbClr val="FFFFFF"/>
          </a:solidFill>
        </p:spPr>
        <p:txBody>
          <a:bodyPr wrap="square" lIns="0" tIns="0" rIns="0" bIns="0" rtlCol="0"/>
          <a:lstStyle/>
          <a:p>
            <a:endParaRPr/>
          </a:p>
        </p:txBody>
      </p:sp>
      <p:pic>
        <p:nvPicPr>
          <p:cNvPr id="20" name="bg object 28">
            <a:extLst>
              <a:ext uri="{FF2B5EF4-FFF2-40B4-BE49-F238E27FC236}">
                <a16:creationId xmlns:a16="http://schemas.microsoft.com/office/drawing/2014/main" id="{BFB57E64-7269-4C8D-B850-CAD576364A15}"/>
              </a:ext>
            </a:extLst>
          </p:cNvPr>
          <p:cNvPicPr/>
          <p:nvPr userDrawn="1"/>
        </p:nvPicPr>
        <p:blipFill>
          <a:blip r:embed="rId2" cstate="print"/>
          <a:stretch>
            <a:fillRect/>
          </a:stretch>
        </p:blipFill>
        <p:spPr>
          <a:xfrm>
            <a:off x="10290395" y="114214"/>
            <a:ext cx="1098516" cy="597823"/>
          </a:xfrm>
          <a:prstGeom prst="rect">
            <a:avLst/>
          </a:prstGeom>
        </p:spPr>
      </p:pic>
      <p:sp>
        <p:nvSpPr>
          <p:cNvPr id="4" name="ZoneTexte 3">
            <a:extLst>
              <a:ext uri="{FF2B5EF4-FFF2-40B4-BE49-F238E27FC236}">
                <a16:creationId xmlns:a16="http://schemas.microsoft.com/office/drawing/2014/main" id="{40B5E51D-F038-9333-E887-94C071423367}"/>
              </a:ext>
            </a:extLst>
          </p:cNvPr>
          <p:cNvSpPr txBox="1"/>
          <p:nvPr userDrawn="1"/>
        </p:nvSpPr>
        <p:spPr>
          <a:xfrm>
            <a:off x="10536924" y="6486577"/>
            <a:ext cx="1372620" cy="276999"/>
          </a:xfrm>
          <a:prstGeom prst="rect">
            <a:avLst/>
          </a:prstGeom>
          <a:noFill/>
        </p:spPr>
        <p:txBody>
          <a:bodyPr wrap="none" rtlCol="0">
            <a:spAutoFit/>
          </a:bodyPr>
          <a:lstStyle/>
          <a:p>
            <a:r>
              <a:rPr lang="fr-FR" sz="1200" kern="1200" dirty="0">
                <a:solidFill>
                  <a:schemeClr val="tx1">
                    <a:tint val="75000"/>
                  </a:schemeClr>
                </a:solidFill>
                <a:latin typeface="+mn-lt"/>
                <a:ea typeface="+mn-ea"/>
                <a:cs typeface="+mn-cs"/>
              </a:rPr>
              <a:t>NRTW 2026  -  </a:t>
            </a:r>
            <a:fld id="{3CF3854E-4E18-4184-90CC-115D806569D8}" type="slidenum">
              <a:rPr lang="fr-FR" sz="1200" kern="1200" smtClean="0">
                <a:solidFill>
                  <a:schemeClr val="tx1">
                    <a:tint val="75000"/>
                  </a:schemeClr>
                </a:solidFill>
                <a:latin typeface="+mn-lt"/>
                <a:ea typeface="+mn-ea"/>
                <a:cs typeface="+mn-cs"/>
              </a:rPr>
              <a:pPr/>
              <a:t>‹N°›</a:t>
            </a:fld>
            <a:endParaRPr lang="fr-FR" sz="1200" kern="1200" dirty="0">
              <a:solidFill>
                <a:schemeClr val="tx1">
                  <a:tint val="75000"/>
                </a:schemeClr>
              </a:solidFill>
              <a:latin typeface="+mn-lt"/>
              <a:ea typeface="+mn-ea"/>
              <a:cs typeface="+mn-cs"/>
            </a:endParaRPr>
          </a:p>
        </p:txBody>
      </p:sp>
    </p:spTree>
    <p:extLst>
      <p:ext uri="{BB962C8B-B14F-4D97-AF65-F5344CB8AC3E}">
        <p14:creationId xmlns:p14="http://schemas.microsoft.com/office/powerpoint/2010/main" val="500841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38200" y="846285"/>
            <a:ext cx="10515600" cy="1325563"/>
          </a:xfrm>
        </p:spPr>
        <p:txBody>
          <a:bodyPr/>
          <a:lstStyle/>
          <a:p>
            <a:r>
              <a:rPr lang="fr-FR"/>
              <a:t>Modifiez le style du titre</a:t>
            </a:r>
          </a:p>
        </p:txBody>
      </p:sp>
      <p:sp>
        <p:nvSpPr>
          <p:cNvPr id="3" name="Espace réservé du contenu 2"/>
          <p:cNvSpPr>
            <a:spLocks noGrp="1"/>
          </p:cNvSpPr>
          <p:nvPr>
            <p:ph idx="1"/>
          </p:nvPr>
        </p:nvSpPr>
        <p:spPr>
          <a:xfrm>
            <a:off x="838200" y="2583543"/>
            <a:ext cx="10515600" cy="322670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Rectangle 11"/>
          <p:cNvSpPr/>
          <p:nvPr userDrawn="1"/>
        </p:nvSpPr>
        <p:spPr>
          <a:xfrm>
            <a:off x="0" y="0"/>
            <a:ext cx="12192000" cy="689811"/>
          </a:xfrm>
          <a:prstGeom prst="rect">
            <a:avLst/>
          </a:prstGeom>
          <a:solidFill>
            <a:srgbClr val="31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userDrawn="1"/>
        </p:nvSpPr>
        <p:spPr>
          <a:xfrm flipV="1">
            <a:off x="256674" y="237644"/>
            <a:ext cx="208548" cy="214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userDrawn="1"/>
        </p:nvSpPr>
        <p:spPr>
          <a:xfrm flipV="1">
            <a:off x="617622" y="237644"/>
            <a:ext cx="208548" cy="214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userDrawn="1"/>
        </p:nvSpPr>
        <p:spPr>
          <a:xfrm flipV="1">
            <a:off x="978570" y="237644"/>
            <a:ext cx="208548" cy="214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bg object 26">
            <a:extLst>
              <a:ext uri="{FF2B5EF4-FFF2-40B4-BE49-F238E27FC236}">
                <a16:creationId xmlns:a16="http://schemas.microsoft.com/office/drawing/2014/main" id="{338B496D-9790-4AAD-B63D-A3CDF194C598}"/>
              </a:ext>
            </a:extLst>
          </p:cNvPr>
          <p:cNvSpPr/>
          <p:nvPr userDrawn="1"/>
        </p:nvSpPr>
        <p:spPr>
          <a:xfrm>
            <a:off x="10173107" y="30322"/>
            <a:ext cx="1333093" cy="1325563"/>
          </a:xfrm>
          <a:custGeom>
            <a:avLst/>
            <a:gdLst/>
            <a:ahLst/>
            <a:cxnLst/>
            <a:rect l="l" t="t" r="r" b="b"/>
            <a:pathLst>
              <a:path w="2059939" h="2059939">
                <a:moveTo>
                  <a:pt x="1029728" y="0"/>
                </a:moveTo>
                <a:lnTo>
                  <a:pt x="981254" y="1120"/>
                </a:lnTo>
                <a:lnTo>
                  <a:pt x="933357" y="4450"/>
                </a:lnTo>
                <a:lnTo>
                  <a:pt x="886085" y="9938"/>
                </a:lnTo>
                <a:lnTo>
                  <a:pt x="839490" y="17537"/>
                </a:lnTo>
                <a:lnTo>
                  <a:pt x="793620" y="27195"/>
                </a:lnTo>
                <a:lnTo>
                  <a:pt x="748525" y="38865"/>
                </a:lnTo>
                <a:lnTo>
                  <a:pt x="704253" y="52496"/>
                </a:lnTo>
                <a:lnTo>
                  <a:pt x="660856" y="68038"/>
                </a:lnTo>
                <a:lnTo>
                  <a:pt x="618381" y="85444"/>
                </a:lnTo>
                <a:lnTo>
                  <a:pt x="576878" y="104662"/>
                </a:lnTo>
                <a:lnTo>
                  <a:pt x="536398" y="125644"/>
                </a:lnTo>
                <a:lnTo>
                  <a:pt x="496989" y="148340"/>
                </a:lnTo>
                <a:lnTo>
                  <a:pt x="458701" y="172701"/>
                </a:lnTo>
                <a:lnTo>
                  <a:pt x="421583" y="198677"/>
                </a:lnTo>
                <a:lnTo>
                  <a:pt x="385684" y="226219"/>
                </a:lnTo>
                <a:lnTo>
                  <a:pt x="351055" y="255277"/>
                </a:lnTo>
                <a:lnTo>
                  <a:pt x="317744" y="285802"/>
                </a:lnTo>
                <a:lnTo>
                  <a:pt x="285802" y="317744"/>
                </a:lnTo>
                <a:lnTo>
                  <a:pt x="255277" y="351055"/>
                </a:lnTo>
                <a:lnTo>
                  <a:pt x="226219" y="385684"/>
                </a:lnTo>
                <a:lnTo>
                  <a:pt x="198677" y="421583"/>
                </a:lnTo>
                <a:lnTo>
                  <a:pt x="172701" y="458701"/>
                </a:lnTo>
                <a:lnTo>
                  <a:pt x="148340" y="496989"/>
                </a:lnTo>
                <a:lnTo>
                  <a:pt x="125644" y="536398"/>
                </a:lnTo>
                <a:lnTo>
                  <a:pt x="104662" y="576878"/>
                </a:lnTo>
                <a:lnTo>
                  <a:pt x="85444" y="618381"/>
                </a:lnTo>
                <a:lnTo>
                  <a:pt x="68038" y="660856"/>
                </a:lnTo>
                <a:lnTo>
                  <a:pt x="52496" y="704253"/>
                </a:lnTo>
                <a:lnTo>
                  <a:pt x="38865" y="748525"/>
                </a:lnTo>
                <a:lnTo>
                  <a:pt x="27195" y="793620"/>
                </a:lnTo>
                <a:lnTo>
                  <a:pt x="17537" y="839490"/>
                </a:lnTo>
                <a:lnTo>
                  <a:pt x="9938" y="886085"/>
                </a:lnTo>
                <a:lnTo>
                  <a:pt x="4450" y="933357"/>
                </a:lnTo>
                <a:lnTo>
                  <a:pt x="1120" y="981254"/>
                </a:lnTo>
                <a:lnTo>
                  <a:pt x="0" y="1029728"/>
                </a:lnTo>
                <a:lnTo>
                  <a:pt x="1120" y="1078202"/>
                </a:lnTo>
                <a:lnTo>
                  <a:pt x="4450" y="1126100"/>
                </a:lnTo>
                <a:lnTo>
                  <a:pt x="9938" y="1173371"/>
                </a:lnTo>
                <a:lnTo>
                  <a:pt x="17537" y="1219966"/>
                </a:lnTo>
                <a:lnTo>
                  <a:pt x="27195" y="1265836"/>
                </a:lnTo>
                <a:lnTo>
                  <a:pt x="38865" y="1310932"/>
                </a:lnTo>
                <a:lnTo>
                  <a:pt x="52496" y="1355203"/>
                </a:lnTo>
                <a:lnTo>
                  <a:pt x="68038" y="1398601"/>
                </a:lnTo>
                <a:lnTo>
                  <a:pt x="85444" y="1441076"/>
                </a:lnTo>
                <a:lnTo>
                  <a:pt x="104662" y="1482578"/>
                </a:lnTo>
                <a:lnTo>
                  <a:pt x="125644" y="1523058"/>
                </a:lnTo>
                <a:lnTo>
                  <a:pt x="148340" y="1562467"/>
                </a:lnTo>
                <a:lnTo>
                  <a:pt x="172701" y="1600756"/>
                </a:lnTo>
                <a:lnTo>
                  <a:pt x="198677" y="1637874"/>
                </a:lnTo>
                <a:lnTo>
                  <a:pt x="226219" y="1673772"/>
                </a:lnTo>
                <a:lnTo>
                  <a:pt x="255277" y="1708401"/>
                </a:lnTo>
                <a:lnTo>
                  <a:pt x="285802" y="1741712"/>
                </a:lnTo>
                <a:lnTo>
                  <a:pt x="317744" y="1773655"/>
                </a:lnTo>
                <a:lnTo>
                  <a:pt x="351055" y="1804180"/>
                </a:lnTo>
                <a:lnTo>
                  <a:pt x="385684" y="1833238"/>
                </a:lnTo>
                <a:lnTo>
                  <a:pt x="421583" y="1860780"/>
                </a:lnTo>
                <a:lnTo>
                  <a:pt x="458701" y="1886756"/>
                </a:lnTo>
                <a:lnTo>
                  <a:pt x="496989" y="1911117"/>
                </a:lnTo>
                <a:lnTo>
                  <a:pt x="536398" y="1933813"/>
                </a:lnTo>
                <a:lnTo>
                  <a:pt x="576878" y="1954795"/>
                </a:lnTo>
                <a:lnTo>
                  <a:pt x="618381" y="1974013"/>
                </a:lnTo>
                <a:lnTo>
                  <a:pt x="660856" y="1991418"/>
                </a:lnTo>
                <a:lnTo>
                  <a:pt x="704253" y="2006961"/>
                </a:lnTo>
                <a:lnTo>
                  <a:pt x="748525" y="2020592"/>
                </a:lnTo>
                <a:lnTo>
                  <a:pt x="793620" y="2032261"/>
                </a:lnTo>
                <a:lnTo>
                  <a:pt x="839490" y="2041920"/>
                </a:lnTo>
                <a:lnTo>
                  <a:pt x="886085" y="2049518"/>
                </a:lnTo>
                <a:lnTo>
                  <a:pt x="933357" y="2055007"/>
                </a:lnTo>
                <a:lnTo>
                  <a:pt x="981254" y="2058336"/>
                </a:lnTo>
                <a:lnTo>
                  <a:pt x="1029728" y="2059457"/>
                </a:lnTo>
                <a:lnTo>
                  <a:pt x="1078202" y="2058336"/>
                </a:lnTo>
                <a:lnTo>
                  <a:pt x="1126100" y="2055007"/>
                </a:lnTo>
                <a:lnTo>
                  <a:pt x="1173371" y="2049518"/>
                </a:lnTo>
                <a:lnTo>
                  <a:pt x="1219966" y="2041920"/>
                </a:lnTo>
                <a:lnTo>
                  <a:pt x="1265836" y="2032261"/>
                </a:lnTo>
                <a:lnTo>
                  <a:pt x="1310932" y="2020592"/>
                </a:lnTo>
                <a:lnTo>
                  <a:pt x="1355203" y="2006961"/>
                </a:lnTo>
                <a:lnTo>
                  <a:pt x="1398601" y="1991418"/>
                </a:lnTo>
                <a:lnTo>
                  <a:pt x="1441076" y="1974013"/>
                </a:lnTo>
                <a:lnTo>
                  <a:pt x="1482578" y="1954795"/>
                </a:lnTo>
                <a:lnTo>
                  <a:pt x="1523058" y="1933813"/>
                </a:lnTo>
                <a:lnTo>
                  <a:pt x="1562467" y="1911117"/>
                </a:lnTo>
                <a:lnTo>
                  <a:pt x="1600756" y="1886756"/>
                </a:lnTo>
                <a:lnTo>
                  <a:pt x="1637874" y="1860780"/>
                </a:lnTo>
                <a:lnTo>
                  <a:pt x="1673772" y="1833238"/>
                </a:lnTo>
                <a:lnTo>
                  <a:pt x="1708401" y="1804180"/>
                </a:lnTo>
                <a:lnTo>
                  <a:pt x="1741712" y="1773655"/>
                </a:lnTo>
                <a:lnTo>
                  <a:pt x="1773655" y="1741712"/>
                </a:lnTo>
                <a:lnTo>
                  <a:pt x="1804180" y="1708401"/>
                </a:lnTo>
                <a:lnTo>
                  <a:pt x="1833238" y="1673772"/>
                </a:lnTo>
                <a:lnTo>
                  <a:pt x="1860780" y="1637874"/>
                </a:lnTo>
                <a:lnTo>
                  <a:pt x="1886756" y="1600756"/>
                </a:lnTo>
                <a:lnTo>
                  <a:pt x="1911117" y="1562467"/>
                </a:lnTo>
                <a:lnTo>
                  <a:pt x="1933813" y="1523058"/>
                </a:lnTo>
                <a:lnTo>
                  <a:pt x="1954795" y="1482578"/>
                </a:lnTo>
                <a:lnTo>
                  <a:pt x="1974013" y="1441076"/>
                </a:lnTo>
                <a:lnTo>
                  <a:pt x="1991418" y="1398601"/>
                </a:lnTo>
                <a:lnTo>
                  <a:pt x="2006961" y="1355203"/>
                </a:lnTo>
                <a:lnTo>
                  <a:pt x="2020592" y="1310932"/>
                </a:lnTo>
                <a:lnTo>
                  <a:pt x="2032261" y="1265836"/>
                </a:lnTo>
                <a:lnTo>
                  <a:pt x="2041920" y="1219966"/>
                </a:lnTo>
                <a:lnTo>
                  <a:pt x="2049518" y="1173371"/>
                </a:lnTo>
                <a:lnTo>
                  <a:pt x="2055007" y="1126100"/>
                </a:lnTo>
                <a:lnTo>
                  <a:pt x="2058336" y="1078202"/>
                </a:lnTo>
                <a:lnTo>
                  <a:pt x="2059457" y="1029728"/>
                </a:lnTo>
                <a:lnTo>
                  <a:pt x="2058336" y="981254"/>
                </a:lnTo>
                <a:lnTo>
                  <a:pt x="2055007" y="933357"/>
                </a:lnTo>
                <a:lnTo>
                  <a:pt x="2049518" y="886085"/>
                </a:lnTo>
                <a:lnTo>
                  <a:pt x="2041920" y="839490"/>
                </a:lnTo>
                <a:lnTo>
                  <a:pt x="2032261" y="793620"/>
                </a:lnTo>
                <a:lnTo>
                  <a:pt x="2020592" y="748525"/>
                </a:lnTo>
                <a:lnTo>
                  <a:pt x="2006961" y="704253"/>
                </a:lnTo>
                <a:lnTo>
                  <a:pt x="1991418" y="660856"/>
                </a:lnTo>
                <a:lnTo>
                  <a:pt x="1974013" y="618381"/>
                </a:lnTo>
                <a:lnTo>
                  <a:pt x="1954795" y="576878"/>
                </a:lnTo>
                <a:lnTo>
                  <a:pt x="1933813" y="536398"/>
                </a:lnTo>
                <a:lnTo>
                  <a:pt x="1911117" y="496989"/>
                </a:lnTo>
                <a:lnTo>
                  <a:pt x="1886756" y="458701"/>
                </a:lnTo>
                <a:lnTo>
                  <a:pt x="1860780" y="421583"/>
                </a:lnTo>
                <a:lnTo>
                  <a:pt x="1833238" y="385684"/>
                </a:lnTo>
                <a:lnTo>
                  <a:pt x="1804180" y="351055"/>
                </a:lnTo>
                <a:lnTo>
                  <a:pt x="1773655" y="317744"/>
                </a:lnTo>
                <a:lnTo>
                  <a:pt x="1741712" y="285802"/>
                </a:lnTo>
                <a:lnTo>
                  <a:pt x="1708401" y="255277"/>
                </a:lnTo>
                <a:lnTo>
                  <a:pt x="1673772" y="226219"/>
                </a:lnTo>
                <a:lnTo>
                  <a:pt x="1637874" y="198677"/>
                </a:lnTo>
                <a:lnTo>
                  <a:pt x="1600756" y="172701"/>
                </a:lnTo>
                <a:lnTo>
                  <a:pt x="1562467" y="148340"/>
                </a:lnTo>
                <a:lnTo>
                  <a:pt x="1523058" y="125644"/>
                </a:lnTo>
                <a:lnTo>
                  <a:pt x="1482578" y="104662"/>
                </a:lnTo>
                <a:lnTo>
                  <a:pt x="1441076" y="85444"/>
                </a:lnTo>
                <a:lnTo>
                  <a:pt x="1398601" y="68038"/>
                </a:lnTo>
                <a:lnTo>
                  <a:pt x="1355203" y="52496"/>
                </a:lnTo>
                <a:lnTo>
                  <a:pt x="1310932" y="38865"/>
                </a:lnTo>
                <a:lnTo>
                  <a:pt x="1265836" y="27195"/>
                </a:lnTo>
                <a:lnTo>
                  <a:pt x="1219966" y="17537"/>
                </a:lnTo>
                <a:lnTo>
                  <a:pt x="1173371" y="9938"/>
                </a:lnTo>
                <a:lnTo>
                  <a:pt x="1126100" y="4450"/>
                </a:lnTo>
                <a:lnTo>
                  <a:pt x="1078202" y="1120"/>
                </a:lnTo>
                <a:lnTo>
                  <a:pt x="1029728" y="0"/>
                </a:lnTo>
                <a:close/>
              </a:path>
            </a:pathLst>
          </a:custGeom>
          <a:solidFill>
            <a:srgbClr val="FFFFFF"/>
          </a:solidFill>
        </p:spPr>
        <p:txBody>
          <a:bodyPr wrap="square" lIns="0" tIns="0" rIns="0" bIns="0" rtlCol="0"/>
          <a:lstStyle/>
          <a:p>
            <a:endParaRPr/>
          </a:p>
        </p:txBody>
      </p:sp>
      <p:pic>
        <p:nvPicPr>
          <p:cNvPr id="20" name="bg object 28">
            <a:extLst>
              <a:ext uri="{FF2B5EF4-FFF2-40B4-BE49-F238E27FC236}">
                <a16:creationId xmlns:a16="http://schemas.microsoft.com/office/drawing/2014/main" id="{BFB57E64-7269-4C8D-B850-CAD576364A15}"/>
              </a:ext>
            </a:extLst>
          </p:cNvPr>
          <p:cNvPicPr/>
          <p:nvPr userDrawn="1"/>
        </p:nvPicPr>
        <p:blipFill>
          <a:blip r:embed="rId2" cstate="print"/>
          <a:stretch>
            <a:fillRect/>
          </a:stretch>
        </p:blipFill>
        <p:spPr>
          <a:xfrm>
            <a:off x="10290395" y="114214"/>
            <a:ext cx="1098516" cy="597823"/>
          </a:xfrm>
          <a:prstGeom prst="rect">
            <a:avLst/>
          </a:prstGeom>
        </p:spPr>
      </p:pic>
      <p:sp>
        <p:nvSpPr>
          <p:cNvPr id="4" name="ZoneTexte 3">
            <a:extLst>
              <a:ext uri="{FF2B5EF4-FFF2-40B4-BE49-F238E27FC236}">
                <a16:creationId xmlns:a16="http://schemas.microsoft.com/office/drawing/2014/main" id="{40B5E51D-F038-9333-E887-94C071423367}"/>
              </a:ext>
            </a:extLst>
          </p:cNvPr>
          <p:cNvSpPr txBox="1"/>
          <p:nvPr userDrawn="1"/>
        </p:nvSpPr>
        <p:spPr>
          <a:xfrm>
            <a:off x="10536924" y="6486577"/>
            <a:ext cx="1372620" cy="276999"/>
          </a:xfrm>
          <a:prstGeom prst="rect">
            <a:avLst/>
          </a:prstGeom>
          <a:noFill/>
        </p:spPr>
        <p:txBody>
          <a:bodyPr wrap="none" rtlCol="0">
            <a:spAutoFit/>
          </a:bodyPr>
          <a:lstStyle/>
          <a:p>
            <a:r>
              <a:rPr lang="fr-FR" sz="1200" kern="1200" dirty="0">
                <a:solidFill>
                  <a:schemeClr val="tx1">
                    <a:tint val="75000"/>
                  </a:schemeClr>
                </a:solidFill>
                <a:latin typeface="+mn-lt"/>
                <a:ea typeface="+mn-ea"/>
                <a:cs typeface="+mn-cs"/>
              </a:rPr>
              <a:t>NRTW 2026  -  </a:t>
            </a:r>
            <a:fld id="{3CF3854E-4E18-4184-90CC-115D806569D8}" type="slidenum">
              <a:rPr lang="fr-FR" sz="1200" kern="1200" smtClean="0">
                <a:solidFill>
                  <a:schemeClr val="tx1">
                    <a:tint val="75000"/>
                  </a:schemeClr>
                </a:solidFill>
                <a:latin typeface="+mn-lt"/>
                <a:ea typeface="+mn-ea"/>
                <a:cs typeface="+mn-cs"/>
              </a:rPr>
              <a:pPr/>
              <a:t>‹N°›</a:t>
            </a:fld>
            <a:endParaRPr lang="fr-FR" sz="1200" kern="1200" dirty="0">
              <a:solidFill>
                <a:schemeClr val="tx1">
                  <a:tint val="75000"/>
                </a:schemeClr>
              </a:solidFill>
              <a:latin typeface="+mn-lt"/>
              <a:ea typeface="+mn-ea"/>
              <a:cs typeface="+mn-cs"/>
            </a:endParaRPr>
          </a:p>
        </p:txBody>
      </p:sp>
      <p:sp>
        <p:nvSpPr>
          <p:cNvPr id="5" name="ZoneTexte 4">
            <a:extLst>
              <a:ext uri="{FF2B5EF4-FFF2-40B4-BE49-F238E27FC236}">
                <a16:creationId xmlns:a16="http://schemas.microsoft.com/office/drawing/2014/main" id="{23E6666D-EDAE-7E7C-BECF-11678D87FF7D}"/>
              </a:ext>
            </a:extLst>
          </p:cNvPr>
          <p:cNvSpPr txBox="1"/>
          <p:nvPr userDrawn="1"/>
        </p:nvSpPr>
        <p:spPr>
          <a:xfrm>
            <a:off x="-38055" y="6447101"/>
            <a:ext cx="1016625" cy="261610"/>
          </a:xfrm>
          <a:prstGeom prst="rect">
            <a:avLst/>
          </a:prstGeom>
          <a:noFill/>
        </p:spPr>
        <p:txBody>
          <a:bodyPr wrap="none" rtlCol="0">
            <a:spAutoFit/>
          </a:bodyPr>
          <a:lstStyle/>
          <a:p>
            <a:r>
              <a:rPr lang="fr-FR" sz="1100" dirty="0">
                <a:solidFill>
                  <a:schemeClr val="bg1">
                    <a:lumMod val="50000"/>
                  </a:schemeClr>
                </a:solidFill>
              </a:rPr>
              <a:t>Organisé par : </a:t>
            </a:r>
          </a:p>
        </p:txBody>
      </p:sp>
      <p:pic>
        <p:nvPicPr>
          <p:cNvPr id="6" name="Image 5">
            <a:extLst>
              <a:ext uri="{FF2B5EF4-FFF2-40B4-BE49-F238E27FC236}">
                <a16:creationId xmlns:a16="http://schemas.microsoft.com/office/drawing/2014/main" id="{9812A4CB-8B1C-B97A-F62D-809F87A9D75C}"/>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78963" y="6368356"/>
            <a:ext cx="681355" cy="419100"/>
          </a:xfrm>
          <a:prstGeom prst="rect">
            <a:avLst/>
          </a:prstGeom>
          <a:noFill/>
        </p:spPr>
      </p:pic>
      <p:pic>
        <p:nvPicPr>
          <p:cNvPr id="7" name="Image 6">
            <a:extLst>
              <a:ext uri="{FF2B5EF4-FFF2-40B4-BE49-F238E27FC236}">
                <a16:creationId xmlns:a16="http://schemas.microsoft.com/office/drawing/2014/main" id="{A51053BF-40D0-978B-BD50-105AC78071A8}"/>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255464" y="6394074"/>
            <a:ext cx="741045" cy="367665"/>
          </a:xfrm>
          <a:prstGeom prst="rect">
            <a:avLst/>
          </a:prstGeom>
          <a:noFill/>
        </p:spPr>
      </p:pic>
      <p:pic>
        <p:nvPicPr>
          <p:cNvPr id="8" name="Image 7">
            <a:extLst>
              <a:ext uri="{FF2B5EF4-FFF2-40B4-BE49-F238E27FC236}">
                <a16:creationId xmlns:a16="http://schemas.microsoft.com/office/drawing/2014/main" id="{7E01C06A-A689-9954-9452-83061C3349E4}"/>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493009" y="6329754"/>
            <a:ext cx="680085" cy="465455"/>
          </a:xfrm>
          <a:prstGeom prst="rect">
            <a:avLst/>
          </a:prstGeom>
          <a:noFill/>
        </p:spPr>
      </p:pic>
    </p:spTree>
    <p:extLst>
      <p:ext uri="{BB962C8B-B14F-4D97-AF65-F5344CB8AC3E}">
        <p14:creationId xmlns:p14="http://schemas.microsoft.com/office/powerpoint/2010/main" val="832283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F918000-8146-4ADB-8233-92C33FB34DBE}"/>
              </a:ext>
            </a:extLst>
          </p:cNvPr>
          <p:cNvSpPr/>
          <p:nvPr userDrawn="1"/>
        </p:nvSpPr>
        <p:spPr>
          <a:xfrm>
            <a:off x="0" y="-28732"/>
            <a:ext cx="12192000" cy="6886732"/>
          </a:xfrm>
          <a:prstGeom prst="rect">
            <a:avLst/>
          </a:prstGeom>
          <a:solidFill>
            <a:srgbClr val="31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5DA3912F-B8E0-40E1-A542-2E0E73C14B87}"/>
              </a:ext>
            </a:extLst>
          </p:cNvPr>
          <p:cNvSpPr/>
          <p:nvPr userDrawn="1"/>
        </p:nvSpPr>
        <p:spPr>
          <a:xfrm>
            <a:off x="461819" y="1148641"/>
            <a:ext cx="11268363" cy="5207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a:extLst>
              <a:ext uri="{FF2B5EF4-FFF2-40B4-BE49-F238E27FC236}">
                <a16:creationId xmlns:a16="http://schemas.microsoft.com/office/drawing/2014/main" id="{9594520C-D6C4-4FB6-8EF6-3C4CEB976063}"/>
              </a:ext>
            </a:extLst>
          </p:cNvPr>
          <p:cNvSpPr/>
          <p:nvPr userDrawn="1"/>
        </p:nvSpPr>
        <p:spPr>
          <a:xfrm>
            <a:off x="461819" y="511088"/>
            <a:ext cx="11268363" cy="637553"/>
          </a:xfrm>
          <a:prstGeom prst="rect">
            <a:avLst/>
          </a:prstGeom>
          <a:solidFill>
            <a:srgbClr val="D62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56A8CF33-3B7A-4A4E-82EA-3748D5BD3C2F}"/>
              </a:ext>
            </a:extLst>
          </p:cNvPr>
          <p:cNvSpPr/>
          <p:nvPr userDrawn="1"/>
        </p:nvSpPr>
        <p:spPr>
          <a:xfrm flipV="1">
            <a:off x="721896" y="748732"/>
            <a:ext cx="192749" cy="1982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56227399-79D6-4058-99D1-BC220B68EE64}"/>
              </a:ext>
            </a:extLst>
          </p:cNvPr>
          <p:cNvSpPr/>
          <p:nvPr userDrawn="1"/>
        </p:nvSpPr>
        <p:spPr>
          <a:xfrm flipV="1">
            <a:off x="1082844" y="748732"/>
            <a:ext cx="192749" cy="1982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D1195375-526B-47DC-9976-FF56918EC5BA}"/>
              </a:ext>
            </a:extLst>
          </p:cNvPr>
          <p:cNvSpPr/>
          <p:nvPr userDrawn="1"/>
        </p:nvSpPr>
        <p:spPr>
          <a:xfrm flipV="1">
            <a:off x="1443792" y="748732"/>
            <a:ext cx="192749" cy="1982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space réservé du numéro de diapositive 12">
            <a:extLst>
              <a:ext uri="{FF2B5EF4-FFF2-40B4-BE49-F238E27FC236}">
                <a16:creationId xmlns:a16="http://schemas.microsoft.com/office/drawing/2014/main" id="{4A94EF32-A6D1-4605-82F4-CD3F99F7E836}"/>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CF3854E-4E18-4184-90CC-115D806569D8}" type="slidenum">
              <a:rPr lang="fr-FR" smtClean="0"/>
              <a:pPr/>
              <a:t>‹N°›</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CF3854E-4E18-4184-90CC-115D806569D8}" type="slidenum">
              <a:rPr lang="fr-FR" smtClean="0"/>
              <a:t>‹N°›</a:t>
            </a:fld>
            <a:endParaRPr lang="fr-FR"/>
          </a:p>
        </p:txBody>
      </p:sp>
      <p:sp>
        <p:nvSpPr>
          <p:cNvPr id="4" name="ZoneTexte 3">
            <a:extLst>
              <a:ext uri="{FF2B5EF4-FFF2-40B4-BE49-F238E27FC236}">
                <a16:creationId xmlns:a16="http://schemas.microsoft.com/office/drawing/2014/main" id="{4B6000CB-3378-4E97-96B8-4CC0C68E282A}"/>
              </a:ext>
            </a:extLst>
          </p:cNvPr>
          <p:cNvSpPr txBox="1"/>
          <p:nvPr userDrawn="1"/>
        </p:nvSpPr>
        <p:spPr>
          <a:xfrm>
            <a:off x="474458" y="2635808"/>
            <a:ext cx="11252319" cy="369332"/>
          </a:xfrm>
          <a:prstGeom prst="rect">
            <a:avLst/>
          </a:prstGeom>
          <a:noFill/>
        </p:spPr>
        <p:txBody>
          <a:bodyPr wrap="square" rtlCol="0">
            <a:spAutoFit/>
          </a:bodyPr>
          <a:lstStyle/>
          <a:p>
            <a:pPr algn="ctr"/>
            <a:r>
              <a:rPr lang="fr-FR" dirty="0">
                <a:solidFill>
                  <a:srgbClr val="312783"/>
                </a:solidFill>
              </a:rPr>
              <a:t>Mercredi 1</a:t>
            </a:r>
            <a:r>
              <a:rPr lang="fr-FR" baseline="30000" dirty="0">
                <a:solidFill>
                  <a:srgbClr val="312783"/>
                </a:solidFill>
              </a:rPr>
              <a:t>er</a:t>
            </a:r>
            <a:r>
              <a:rPr lang="fr-FR" dirty="0">
                <a:solidFill>
                  <a:srgbClr val="312783"/>
                </a:solidFill>
              </a:rPr>
              <a:t> &amp; jeudi 2 avril 2026| Grenoble</a:t>
            </a:r>
          </a:p>
        </p:txBody>
      </p:sp>
      <p:sp>
        <p:nvSpPr>
          <p:cNvPr id="35" name="ZoneTexte 34">
            <a:extLst>
              <a:ext uri="{FF2B5EF4-FFF2-40B4-BE49-F238E27FC236}">
                <a16:creationId xmlns:a16="http://schemas.microsoft.com/office/drawing/2014/main" id="{AF6E6435-4D54-47AA-92F1-AB6182460B0D}"/>
              </a:ext>
            </a:extLst>
          </p:cNvPr>
          <p:cNvSpPr txBox="1"/>
          <p:nvPr userDrawn="1"/>
        </p:nvSpPr>
        <p:spPr>
          <a:xfrm>
            <a:off x="474458" y="1125601"/>
            <a:ext cx="11252320" cy="1415772"/>
          </a:xfrm>
          <a:prstGeom prst="rect">
            <a:avLst/>
          </a:prstGeom>
          <a:noFill/>
        </p:spPr>
        <p:txBody>
          <a:bodyPr wrap="square" rtlCol="0">
            <a:spAutoFit/>
          </a:bodyPr>
          <a:lstStyle/>
          <a:p>
            <a:pPr algn="ctr"/>
            <a:r>
              <a:rPr lang="fr-FR" sz="5400" dirty="0">
                <a:latin typeface="Montserrat ExtraBold" panose="00000900000000000000" pitchFamily="2" charset="0"/>
              </a:rPr>
              <a:t>N</a:t>
            </a:r>
            <a:r>
              <a:rPr lang="fr-FR" sz="5400" dirty="0">
                <a:solidFill>
                  <a:srgbClr val="D62F34"/>
                </a:solidFill>
                <a:latin typeface="Montserrat ExtraBold" panose="00000900000000000000" pitchFamily="2" charset="0"/>
              </a:rPr>
              <a:t>R</a:t>
            </a:r>
            <a:r>
              <a:rPr lang="fr-FR" sz="5400" dirty="0">
                <a:latin typeface="Montserrat ExtraBold" panose="00000900000000000000" pitchFamily="2" charset="0"/>
              </a:rPr>
              <a:t>TW 2026</a:t>
            </a:r>
          </a:p>
          <a:p>
            <a:pPr algn="ctr"/>
            <a:r>
              <a:rPr lang="fr-FR" sz="3200" dirty="0">
                <a:latin typeface="Montserrat Medium" panose="00000600000000000000" pitchFamily="2" charset="0"/>
              </a:rPr>
              <a:t>National </a:t>
            </a:r>
            <a:r>
              <a:rPr lang="fr-FR" sz="3200" dirty="0">
                <a:solidFill>
                  <a:srgbClr val="D62F34"/>
                </a:solidFill>
                <a:latin typeface="Montserrat Medium" panose="00000600000000000000" pitchFamily="2" charset="0"/>
              </a:rPr>
              <a:t>Reliability</a:t>
            </a:r>
            <a:r>
              <a:rPr lang="fr-FR" sz="3200" dirty="0">
                <a:latin typeface="Montserrat Medium" panose="00000600000000000000" pitchFamily="2" charset="0"/>
              </a:rPr>
              <a:t> Technology Workshop</a:t>
            </a:r>
          </a:p>
        </p:txBody>
      </p:sp>
      <p:sp>
        <p:nvSpPr>
          <p:cNvPr id="8" name="bg object 26">
            <a:extLst>
              <a:ext uri="{FF2B5EF4-FFF2-40B4-BE49-F238E27FC236}">
                <a16:creationId xmlns:a16="http://schemas.microsoft.com/office/drawing/2014/main" id="{140FDDB8-217F-6A4D-357A-2316D9967161}"/>
              </a:ext>
            </a:extLst>
          </p:cNvPr>
          <p:cNvSpPr/>
          <p:nvPr userDrawn="1"/>
        </p:nvSpPr>
        <p:spPr>
          <a:xfrm>
            <a:off x="9934271" y="501650"/>
            <a:ext cx="1333093" cy="1325563"/>
          </a:xfrm>
          <a:custGeom>
            <a:avLst/>
            <a:gdLst/>
            <a:ahLst/>
            <a:cxnLst/>
            <a:rect l="l" t="t" r="r" b="b"/>
            <a:pathLst>
              <a:path w="2059939" h="2059939">
                <a:moveTo>
                  <a:pt x="1029728" y="0"/>
                </a:moveTo>
                <a:lnTo>
                  <a:pt x="981254" y="1120"/>
                </a:lnTo>
                <a:lnTo>
                  <a:pt x="933357" y="4450"/>
                </a:lnTo>
                <a:lnTo>
                  <a:pt x="886085" y="9938"/>
                </a:lnTo>
                <a:lnTo>
                  <a:pt x="839490" y="17537"/>
                </a:lnTo>
                <a:lnTo>
                  <a:pt x="793620" y="27195"/>
                </a:lnTo>
                <a:lnTo>
                  <a:pt x="748525" y="38865"/>
                </a:lnTo>
                <a:lnTo>
                  <a:pt x="704253" y="52496"/>
                </a:lnTo>
                <a:lnTo>
                  <a:pt x="660856" y="68038"/>
                </a:lnTo>
                <a:lnTo>
                  <a:pt x="618381" y="85444"/>
                </a:lnTo>
                <a:lnTo>
                  <a:pt x="576878" y="104662"/>
                </a:lnTo>
                <a:lnTo>
                  <a:pt x="536398" y="125644"/>
                </a:lnTo>
                <a:lnTo>
                  <a:pt x="496989" y="148340"/>
                </a:lnTo>
                <a:lnTo>
                  <a:pt x="458701" y="172701"/>
                </a:lnTo>
                <a:lnTo>
                  <a:pt x="421583" y="198677"/>
                </a:lnTo>
                <a:lnTo>
                  <a:pt x="385684" y="226219"/>
                </a:lnTo>
                <a:lnTo>
                  <a:pt x="351055" y="255277"/>
                </a:lnTo>
                <a:lnTo>
                  <a:pt x="317744" y="285802"/>
                </a:lnTo>
                <a:lnTo>
                  <a:pt x="285802" y="317744"/>
                </a:lnTo>
                <a:lnTo>
                  <a:pt x="255277" y="351055"/>
                </a:lnTo>
                <a:lnTo>
                  <a:pt x="226219" y="385684"/>
                </a:lnTo>
                <a:lnTo>
                  <a:pt x="198677" y="421583"/>
                </a:lnTo>
                <a:lnTo>
                  <a:pt x="172701" y="458701"/>
                </a:lnTo>
                <a:lnTo>
                  <a:pt x="148340" y="496989"/>
                </a:lnTo>
                <a:lnTo>
                  <a:pt x="125644" y="536398"/>
                </a:lnTo>
                <a:lnTo>
                  <a:pt x="104662" y="576878"/>
                </a:lnTo>
                <a:lnTo>
                  <a:pt x="85444" y="618381"/>
                </a:lnTo>
                <a:lnTo>
                  <a:pt x="68038" y="660856"/>
                </a:lnTo>
                <a:lnTo>
                  <a:pt x="52496" y="704253"/>
                </a:lnTo>
                <a:lnTo>
                  <a:pt x="38865" y="748525"/>
                </a:lnTo>
                <a:lnTo>
                  <a:pt x="27195" y="793620"/>
                </a:lnTo>
                <a:lnTo>
                  <a:pt x="17537" y="839490"/>
                </a:lnTo>
                <a:lnTo>
                  <a:pt x="9938" y="886085"/>
                </a:lnTo>
                <a:lnTo>
                  <a:pt x="4450" y="933357"/>
                </a:lnTo>
                <a:lnTo>
                  <a:pt x="1120" y="981254"/>
                </a:lnTo>
                <a:lnTo>
                  <a:pt x="0" y="1029728"/>
                </a:lnTo>
                <a:lnTo>
                  <a:pt x="1120" y="1078202"/>
                </a:lnTo>
                <a:lnTo>
                  <a:pt x="4450" y="1126100"/>
                </a:lnTo>
                <a:lnTo>
                  <a:pt x="9938" y="1173371"/>
                </a:lnTo>
                <a:lnTo>
                  <a:pt x="17537" y="1219966"/>
                </a:lnTo>
                <a:lnTo>
                  <a:pt x="27195" y="1265836"/>
                </a:lnTo>
                <a:lnTo>
                  <a:pt x="38865" y="1310932"/>
                </a:lnTo>
                <a:lnTo>
                  <a:pt x="52496" y="1355203"/>
                </a:lnTo>
                <a:lnTo>
                  <a:pt x="68038" y="1398601"/>
                </a:lnTo>
                <a:lnTo>
                  <a:pt x="85444" y="1441076"/>
                </a:lnTo>
                <a:lnTo>
                  <a:pt x="104662" y="1482578"/>
                </a:lnTo>
                <a:lnTo>
                  <a:pt x="125644" y="1523058"/>
                </a:lnTo>
                <a:lnTo>
                  <a:pt x="148340" y="1562467"/>
                </a:lnTo>
                <a:lnTo>
                  <a:pt x="172701" y="1600756"/>
                </a:lnTo>
                <a:lnTo>
                  <a:pt x="198677" y="1637874"/>
                </a:lnTo>
                <a:lnTo>
                  <a:pt x="226219" y="1673772"/>
                </a:lnTo>
                <a:lnTo>
                  <a:pt x="255277" y="1708401"/>
                </a:lnTo>
                <a:lnTo>
                  <a:pt x="285802" y="1741712"/>
                </a:lnTo>
                <a:lnTo>
                  <a:pt x="317744" y="1773655"/>
                </a:lnTo>
                <a:lnTo>
                  <a:pt x="351055" y="1804180"/>
                </a:lnTo>
                <a:lnTo>
                  <a:pt x="385684" y="1833238"/>
                </a:lnTo>
                <a:lnTo>
                  <a:pt x="421583" y="1860780"/>
                </a:lnTo>
                <a:lnTo>
                  <a:pt x="458701" y="1886756"/>
                </a:lnTo>
                <a:lnTo>
                  <a:pt x="496989" y="1911117"/>
                </a:lnTo>
                <a:lnTo>
                  <a:pt x="536398" y="1933813"/>
                </a:lnTo>
                <a:lnTo>
                  <a:pt x="576878" y="1954795"/>
                </a:lnTo>
                <a:lnTo>
                  <a:pt x="618381" y="1974013"/>
                </a:lnTo>
                <a:lnTo>
                  <a:pt x="660856" y="1991418"/>
                </a:lnTo>
                <a:lnTo>
                  <a:pt x="704253" y="2006961"/>
                </a:lnTo>
                <a:lnTo>
                  <a:pt x="748525" y="2020592"/>
                </a:lnTo>
                <a:lnTo>
                  <a:pt x="793620" y="2032261"/>
                </a:lnTo>
                <a:lnTo>
                  <a:pt x="839490" y="2041920"/>
                </a:lnTo>
                <a:lnTo>
                  <a:pt x="886085" y="2049518"/>
                </a:lnTo>
                <a:lnTo>
                  <a:pt x="933357" y="2055007"/>
                </a:lnTo>
                <a:lnTo>
                  <a:pt x="981254" y="2058336"/>
                </a:lnTo>
                <a:lnTo>
                  <a:pt x="1029728" y="2059457"/>
                </a:lnTo>
                <a:lnTo>
                  <a:pt x="1078202" y="2058336"/>
                </a:lnTo>
                <a:lnTo>
                  <a:pt x="1126100" y="2055007"/>
                </a:lnTo>
                <a:lnTo>
                  <a:pt x="1173371" y="2049518"/>
                </a:lnTo>
                <a:lnTo>
                  <a:pt x="1219966" y="2041920"/>
                </a:lnTo>
                <a:lnTo>
                  <a:pt x="1265836" y="2032261"/>
                </a:lnTo>
                <a:lnTo>
                  <a:pt x="1310932" y="2020592"/>
                </a:lnTo>
                <a:lnTo>
                  <a:pt x="1355203" y="2006961"/>
                </a:lnTo>
                <a:lnTo>
                  <a:pt x="1398601" y="1991418"/>
                </a:lnTo>
                <a:lnTo>
                  <a:pt x="1441076" y="1974013"/>
                </a:lnTo>
                <a:lnTo>
                  <a:pt x="1482578" y="1954795"/>
                </a:lnTo>
                <a:lnTo>
                  <a:pt x="1523058" y="1933813"/>
                </a:lnTo>
                <a:lnTo>
                  <a:pt x="1562467" y="1911117"/>
                </a:lnTo>
                <a:lnTo>
                  <a:pt x="1600756" y="1886756"/>
                </a:lnTo>
                <a:lnTo>
                  <a:pt x="1637874" y="1860780"/>
                </a:lnTo>
                <a:lnTo>
                  <a:pt x="1673772" y="1833238"/>
                </a:lnTo>
                <a:lnTo>
                  <a:pt x="1708401" y="1804180"/>
                </a:lnTo>
                <a:lnTo>
                  <a:pt x="1741712" y="1773655"/>
                </a:lnTo>
                <a:lnTo>
                  <a:pt x="1773655" y="1741712"/>
                </a:lnTo>
                <a:lnTo>
                  <a:pt x="1804180" y="1708401"/>
                </a:lnTo>
                <a:lnTo>
                  <a:pt x="1833238" y="1673772"/>
                </a:lnTo>
                <a:lnTo>
                  <a:pt x="1860780" y="1637874"/>
                </a:lnTo>
                <a:lnTo>
                  <a:pt x="1886756" y="1600756"/>
                </a:lnTo>
                <a:lnTo>
                  <a:pt x="1911117" y="1562467"/>
                </a:lnTo>
                <a:lnTo>
                  <a:pt x="1933813" y="1523058"/>
                </a:lnTo>
                <a:lnTo>
                  <a:pt x="1954795" y="1482578"/>
                </a:lnTo>
                <a:lnTo>
                  <a:pt x="1974013" y="1441076"/>
                </a:lnTo>
                <a:lnTo>
                  <a:pt x="1991418" y="1398601"/>
                </a:lnTo>
                <a:lnTo>
                  <a:pt x="2006961" y="1355203"/>
                </a:lnTo>
                <a:lnTo>
                  <a:pt x="2020592" y="1310932"/>
                </a:lnTo>
                <a:lnTo>
                  <a:pt x="2032261" y="1265836"/>
                </a:lnTo>
                <a:lnTo>
                  <a:pt x="2041920" y="1219966"/>
                </a:lnTo>
                <a:lnTo>
                  <a:pt x="2049518" y="1173371"/>
                </a:lnTo>
                <a:lnTo>
                  <a:pt x="2055007" y="1126100"/>
                </a:lnTo>
                <a:lnTo>
                  <a:pt x="2058336" y="1078202"/>
                </a:lnTo>
                <a:lnTo>
                  <a:pt x="2059457" y="1029728"/>
                </a:lnTo>
                <a:lnTo>
                  <a:pt x="2058336" y="981254"/>
                </a:lnTo>
                <a:lnTo>
                  <a:pt x="2055007" y="933357"/>
                </a:lnTo>
                <a:lnTo>
                  <a:pt x="2049518" y="886085"/>
                </a:lnTo>
                <a:lnTo>
                  <a:pt x="2041920" y="839490"/>
                </a:lnTo>
                <a:lnTo>
                  <a:pt x="2032261" y="793620"/>
                </a:lnTo>
                <a:lnTo>
                  <a:pt x="2020592" y="748525"/>
                </a:lnTo>
                <a:lnTo>
                  <a:pt x="2006961" y="704253"/>
                </a:lnTo>
                <a:lnTo>
                  <a:pt x="1991418" y="660856"/>
                </a:lnTo>
                <a:lnTo>
                  <a:pt x="1974013" y="618381"/>
                </a:lnTo>
                <a:lnTo>
                  <a:pt x="1954795" y="576878"/>
                </a:lnTo>
                <a:lnTo>
                  <a:pt x="1933813" y="536398"/>
                </a:lnTo>
                <a:lnTo>
                  <a:pt x="1911117" y="496989"/>
                </a:lnTo>
                <a:lnTo>
                  <a:pt x="1886756" y="458701"/>
                </a:lnTo>
                <a:lnTo>
                  <a:pt x="1860780" y="421583"/>
                </a:lnTo>
                <a:lnTo>
                  <a:pt x="1833238" y="385684"/>
                </a:lnTo>
                <a:lnTo>
                  <a:pt x="1804180" y="351055"/>
                </a:lnTo>
                <a:lnTo>
                  <a:pt x="1773655" y="317744"/>
                </a:lnTo>
                <a:lnTo>
                  <a:pt x="1741712" y="285802"/>
                </a:lnTo>
                <a:lnTo>
                  <a:pt x="1708401" y="255277"/>
                </a:lnTo>
                <a:lnTo>
                  <a:pt x="1673772" y="226219"/>
                </a:lnTo>
                <a:lnTo>
                  <a:pt x="1637874" y="198677"/>
                </a:lnTo>
                <a:lnTo>
                  <a:pt x="1600756" y="172701"/>
                </a:lnTo>
                <a:lnTo>
                  <a:pt x="1562467" y="148340"/>
                </a:lnTo>
                <a:lnTo>
                  <a:pt x="1523058" y="125644"/>
                </a:lnTo>
                <a:lnTo>
                  <a:pt x="1482578" y="104662"/>
                </a:lnTo>
                <a:lnTo>
                  <a:pt x="1441076" y="85444"/>
                </a:lnTo>
                <a:lnTo>
                  <a:pt x="1398601" y="68038"/>
                </a:lnTo>
                <a:lnTo>
                  <a:pt x="1355203" y="52496"/>
                </a:lnTo>
                <a:lnTo>
                  <a:pt x="1310932" y="38865"/>
                </a:lnTo>
                <a:lnTo>
                  <a:pt x="1265836" y="27195"/>
                </a:lnTo>
                <a:lnTo>
                  <a:pt x="1219966" y="17537"/>
                </a:lnTo>
                <a:lnTo>
                  <a:pt x="1173371" y="9938"/>
                </a:lnTo>
                <a:lnTo>
                  <a:pt x="1126100" y="4450"/>
                </a:lnTo>
                <a:lnTo>
                  <a:pt x="1078202" y="1120"/>
                </a:lnTo>
                <a:lnTo>
                  <a:pt x="1029728" y="0"/>
                </a:lnTo>
                <a:close/>
              </a:path>
            </a:pathLst>
          </a:custGeom>
          <a:solidFill>
            <a:srgbClr val="FFFFFF"/>
          </a:soli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10" name="bg object 28">
            <a:extLst>
              <a:ext uri="{FF2B5EF4-FFF2-40B4-BE49-F238E27FC236}">
                <a16:creationId xmlns:a16="http://schemas.microsoft.com/office/drawing/2014/main" id="{9F8EE93A-E82E-F4DF-6D02-D683AB2B3981}"/>
              </a:ext>
            </a:extLst>
          </p:cNvPr>
          <p:cNvPicPr/>
          <p:nvPr userDrawn="1"/>
        </p:nvPicPr>
        <p:blipFill>
          <a:blip r:embed="rId2" cstate="print"/>
          <a:stretch>
            <a:fillRect/>
          </a:stretch>
        </p:blipFill>
        <p:spPr>
          <a:xfrm>
            <a:off x="10051559" y="585542"/>
            <a:ext cx="1098516" cy="597823"/>
          </a:xfrm>
          <a:prstGeom prst="rect">
            <a:avLst/>
          </a:prstGeom>
        </p:spPr>
      </p:pic>
      <p:pic>
        <p:nvPicPr>
          <p:cNvPr id="21" name="Image 20">
            <a:extLst>
              <a:ext uri="{FF2B5EF4-FFF2-40B4-BE49-F238E27FC236}">
                <a16:creationId xmlns:a16="http://schemas.microsoft.com/office/drawing/2014/main" id="{945584C7-75FE-565B-5F7B-8B96A4D6FAB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58715" y="5925231"/>
            <a:ext cx="386748" cy="360000"/>
          </a:xfrm>
          <a:prstGeom prst="rect">
            <a:avLst/>
          </a:prstGeom>
        </p:spPr>
      </p:pic>
      <p:pic>
        <p:nvPicPr>
          <p:cNvPr id="22" name="Image 21">
            <a:extLst>
              <a:ext uri="{FF2B5EF4-FFF2-40B4-BE49-F238E27FC236}">
                <a16:creationId xmlns:a16="http://schemas.microsoft.com/office/drawing/2014/main" id="{82E266D0-9C37-6360-4CBE-F45E0047BCA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1196468" y="5925231"/>
            <a:ext cx="443077" cy="360000"/>
          </a:xfrm>
          <a:prstGeom prst="rect">
            <a:avLst/>
          </a:prstGeom>
        </p:spPr>
      </p:pic>
      <p:pic>
        <p:nvPicPr>
          <p:cNvPr id="23" name="Image 22">
            <a:extLst>
              <a:ext uri="{FF2B5EF4-FFF2-40B4-BE49-F238E27FC236}">
                <a16:creationId xmlns:a16="http://schemas.microsoft.com/office/drawing/2014/main" id="{934148FF-82A8-5A16-DFF8-96C609FBC0E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10886248" y="5925231"/>
            <a:ext cx="283346" cy="360000"/>
          </a:xfrm>
          <a:prstGeom prst="rect">
            <a:avLst/>
          </a:prstGeom>
        </p:spPr>
      </p:pic>
      <p:pic>
        <p:nvPicPr>
          <p:cNvPr id="29" name="Image 28">
            <a:extLst>
              <a:ext uri="{FF2B5EF4-FFF2-40B4-BE49-F238E27FC236}">
                <a16:creationId xmlns:a16="http://schemas.microsoft.com/office/drawing/2014/main" id="{74FC9C01-0AA1-340B-86D7-B7AEA23C253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bwMode="auto">
          <a:xfrm>
            <a:off x="10051559" y="5925231"/>
            <a:ext cx="380282" cy="360000"/>
          </a:xfrm>
          <a:prstGeom prst="rect">
            <a:avLst/>
          </a:prstGeom>
        </p:spPr>
      </p:pic>
      <p:pic>
        <p:nvPicPr>
          <p:cNvPr id="30" name="Image 29">
            <a:extLst>
              <a:ext uri="{FF2B5EF4-FFF2-40B4-BE49-F238E27FC236}">
                <a16:creationId xmlns:a16="http://schemas.microsoft.com/office/drawing/2014/main" id="{1E500191-1C22-BDF7-3057-01FEB9141714}"/>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26147" r="29653"/>
          <a:stretch/>
        </p:blipFill>
        <p:spPr bwMode="auto">
          <a:xfrm>
            <a:off x="9741475" y="5925526"/>
            <a:ext cx="283210" cy="359410"/>
          </a:xfrm>
          <a:prstGeom prst="rect">
            <a:avLst/>
          </a:prstGeom>
          <a:noFill/>
          <a:ln>
            <a:noFill/>
          </a:ln>
          <a:extLst>
            <a:ext uri="{53640926-AAD7-44D8-BBD7-CCE9431645EC}">
              <a14:shadowObscured xmlns:a14="http://schemas.microsoft.com/office/drawing/2010/main"/>
            </a:ext>
          </a:extLst>
        </p:spPr>
      </p:pic>
      <p:sp>
        <p:nvSpPr>
          <p:cNvPr id="9" name="ZoneTexte 8">
            <a:extLst>
              <a:ext uri="{FF2B5EF4-FFF2-40B4-BE49-F238E27FC236}">
                <a16:creationId xmlns:a16="http://schemas.microsoft.com/office/drawing/2014/main" id="{73BF546C-1534-764E-E26B-9B4BEE2859B7}"/>
              </a:ext>
            </a:extLst>
          </p:cNvPr>
          <p:cNvSpPr txBox="1"/>
          <p:nvPr userDrawn="1"/>
        </p:nvSpPr>
        <p:spPr>
          <a:xfrm>
            <a:off x="9100191" y="5581343"/>
            <a:ext cx="950901" cy="261610"/>
          </a:xfrm>
          <a:prstGeom prst="rect">
            <a:avLst/>
          </a:prstGeom>
          <a:noFill/>
        </p:spPr>
        <p:txBody>
          <a:bodyPr wrap="none" rtlCol="0">
            <a:spAutoFit/>
          </a:bodyPr>
          <a:lstStyle/>
          <a:p>
            <a:r>
              <a:rPr lang="fr-FR" sz="1100" dirty="0">
                <a:solidFill>
                  <a:schemeClr val="bg1">
                    <a:lumMod val="50000"/>
                  </a:schemeClr>
                </a:solidFill>
              </a:rPr>
              <a:t>Financé par : </a:t>
            </a:r>
          </a:p>
        </p:txBody>
      </p:sp>
      <p:pic>
        <p:nvPicPr>
          <p:cNvPr id="31" name="Image 30">
            <a:extLst>
              <a:ext uri="{FF2B5EF4-FFF2-40B4-BE49-F238E27FC236}">
                <a16:creationId xmlns:a16="http://schemas.microsoft.com/office/drawing/2014/main" id="{96C74E74-D174-7D02-2A18-FD3EB71269E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354361" y="5902053"/>
            <a:ext cx="360000" cy="360000"/>
          </a:xfrm>
          <a:prstGeom prst="rect">
            <a:avLst/>
          </a:prstGeom>
        </p:spPr>
      </p:pic>
      <p:sp>
        <p:nvSpPr>
          <p:cNvPr id="2" name="ZoneTexte 1">
            <a:extLst>
              <a:ext uri="{FF2B5EF4-FFF2-40B4-BE49-F238E27FC236}">
                <a16:creationId xmlns:a16="http://schemas.microsoft.com/office/drawing/2014/main" id="{46A34C28-FEE6-FFB6-D59D-D2C8895EB8CC}"/>
              </a:ext>
            </a:extLst>
          </p:cNvPr>
          <p:cNvSpPr txBox="1"/>
          <p:nvPr userDrawn="1"/>
        </p:nvSpPr>
        <p:spPr>
          <a:xfrm>
            <a:off x="468428" y="5571339"/>
            <a:ext cx="1016625" cy="261610"/>
          </a:xfrm>
          <a:prstGeom prst="rect">
            <a:avLst/>
          </a:prstGeom>
          <a:noFill/>
        </p:spPr>
        <p:txBody>
          <a:bodyPr wrap="none" rtlCol="0">
            <a:spAutoFit/>
          </a:bodyPr>
          <a:lstStyle/>
          <a:p>
            <a:r>
              <a:rPr lang="fr-FR" sz="1100" dirty="0">
                <a:solidFill>
                  <a:schemeClr val="bg1">
                    <a:lumMod val="50000"/>
                  </a:schemeClr>
                </a:solidFill>
              </a:rPr>
              <a:t>Organisé par : </a:t>
            </a:r>
          </a:p>
        </p:txBody>
      </p:sp>
      <p:pic>
        <p:nvPicPr>
          <p:cNvPr id="3" name="Image 2">
            <a:extLst>
              <a:ext uri="{FF2B5EF4-FFF2-40B4-BE49-F238E27FC236}">
                <a16:creationId xmlns:a16="http://schemas.microsoft.com/office/drawing/2014/main" id="{3F6FDE69-68C0-A6B4-CFAC-4E4C26B04000}"/>
              </a:ext>
            </a:extLst>
          </p:cNvPr>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555539" y="5842953"/>
            <a:ext cx="681355" cy="419100"/>
          </a:xfrm>
          <a:prstGeom prst="rect">
            <a:avLst/>
          </a:prstGeom>
          <a:noFill/>
        </p:spPr>
      </p:pic>
      <p:pic>
        <p:nvPicPr>
          <p:cNvPr id="7" name="Image 6">
            <a:extLst>
              <a:ext uri="{FF2B5EF4-FFF2-40B4-BE49-F238E27FC236}">
                <a16:creationId xmlns:a16="http://schemas.microsoft.com/office/drawing/2014/main" id="{76E73709-E377-9CA4-C5D1-25DD30BD34FD}"/>
              </a:ext>
            </a:extLst>
          </p:cNvPr>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037539" y="5868671"/>
            <a:ext cx="741045" cy="367665"/>
          </a:xfrm>
          <a:prstGeom prst="rect">
            <a:avLst/>
          </a:prstGeom>
          <a:noFill/>
        </p:spPr>
      </p:pic>
      <p:pic>
        <p:nvPicPr>
          <p:cNvPr id="25" name="Image 24">
            <a:extLst>
              <a:ext uri="{FF2B5EF4-FFF2-40B4-BE49-F238E27FC236}">
                <a16:creationId xmlns:a16="http://schemas.microsoft.com/office/drawing/2014/main" id="{377631FB-7859-E6E3-FF98-FC5D6E4F6C20}"/>
              </a:ext>
            </a:extLst>
          </p:cNvPr>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1249549" y="5819776"/>
            <a:ext cx="680085" cy="465455"/>
          </a:xfrm>
          <a:prstGeom prst="rect">
            <a:avLst/>
          </a:prstGeom>
          <a:noFill/>
        </p:spPr>
      </p:pic>
    </p:spTree>
    <p:extLst>
      <p:ext uri="{BB962C8B-B14F-4D97-AF65-F5344CB8AC3E}">
        <p14:creationId xmlns:p14="http://schemas.microsoft.com/office/powerpoint/2010/main" val="817987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pic>
        <p:nvPicPr>
          <p:cNvPr id="10" name="bg object 17">
            <a:extLst>
              <a:ext uri="{FF2B5EF4-FFF2-40B4-BE49-F238E27FC236}">
                <a16:creationId xmlns:a16="http://schemas.microsoft.com/office/drawing/2014/main" id="{94A5822D-AAE9-4C97-A6EB-0627BB4CFB74}"/>
              </a:ext>
            </a:extLst>
          </p:cNvPr>
          <p:cNvPicPr/>
          <p:nvPr userDrawn="1"/>
        </p:nvPicPr>
        <p:blipFill rotWithShape="1">
          <a:blip r:embed="rId2" cstate="print">
            <a:extLst>
              <a:ext uri="{28A0092B-C50C-407E-A947-70E740481C1C}">
                <a14:useLocalDpi xmlns:a14="http://schemas.microsoft.com/office/drawing/2010/main"/>
              </a:ext>
            </a:extLst>
          </a:blip>
          <a:srcRect/>
          <a:stretch/>
        </p:blipFill>
        <p:spPr>
          <a:xfrm>
            <a:off x="0" y="6296362"/>
            <a:ext cx="8282451" cy="558184"/>
          </a:xfrm>
          <a:prstGeom prst="rect">
            <a:avLst/>
          </a:prstGeom>
        </p:spPr>
      </p:pic>
      <p:sp>
        <p:nvSpPr>
          <p:cNvPr id="18" name="object 2">
            <a:extLst>
              <a:ext uri="{FF2B5EF4-FFF2-40B4-BE49-F238E27FC236}">
                <a16:creationId xmlns:a16="http://schemas.microsoft.com/office/drawing/2014/main" id="{8922FD8B-36C2-4BBE-A293-1BBC072DDE88}"/>
              </a:ext>
            </a:extLst>
          </p:cNvPr>
          <p:cNvSpPr txBox="1"/>
          <p:nvPr userDrawn="1"/>
        </p:nvSpPr>
        <p:spPr>
          <a:xfrm>
            <a:off x="531466" y="6538420"/>
            <a:ext cx="2569409" cy="179047"/>
          </a:xfrm>
          <a:prstGeom prst="rect">
            <a:avLst/>
          </a:prstGeom>
        </p:spPr>
        <p:txBody>
          <a:bodyPr vert="horz" wrap="square" lIns="0" tIns="11516" rIns="0" bIns="0" rtlCol="0">
            <a:spAutoFit/>
          </a:bodyPr>
          <a:lstStyle/>
          <a:p>
            <a:pPr marL="11517">
              <a:lnSpc>
                <a:spcPct val="100000"/>
              </a:lnSpc>
              <a:spcBef>
                <a:spcPts val="91"/>
              </a:spcBef>
            </a:pPr>
            <a:r>
              <a:rPr lang="fr-FR" sz="1088" spc="-23" dirty="0">
                <a:solidFill>
                  <a:srgbClr val="FFFFFF"/>
                </a:solidFill>
                <a:latin typeface="Calibri" panose="020F0502020204030204" pitchFamily="34" charset="0"/>
                <a:cs typeface="Calibri" panose="020F0502020204030204" pitchFamily="34" charset="0"/>
              </a:rPr>
              <a:t>01/01/2026</a:t>
            </a:r>
            <a:endParaRPr sz="1088" dirty="0">
              <a:latin typeface="Calibri" panose="020F0502020204030204" pitchFamily="34" charset="0"/>
              <a:cs typeface="Calibri" panose="020F0502020204030204" pitchFamily="34" charset="0"/>
            </a:endParaRPr>
          </a:p>
        </p:txBody>
      </p:sp>
      <p:sp>
        <p:nvSpPr>
          <p:cNvPr id="27" name="Holder 3">
            <a:extLst>
              <a:ext uri="{FF2B5EF4-FFF2-40B4-BE49-F238E27FC236}">
                <a16:creationId xmlns:a16="http://schemas.microsoft.com/office/drawing/2014/main" id="{4C9D0E4E-74E4-4E64-B4E9-534F39C40FCC}"/>
              </a:ext>
            </a:extLst>
          </p:cNvPr>
          <p:cNvSpPr>
            <a:spLocks noGrp="1"/>
          </p:cNvSpPr>
          <p:nvPr>
            <p:ph type="subTitle" idx="4"/>
          </p:nvPr>
        </p:nvSpPr>
        <p:spPr>
          <a:xfrm>
            <a:off x="3663392" y="813420"/>
            <a:ext cx="8022393" cy="401970"/>
          </a:xfrm>
          <a:prstGeom prst="rect">
            <a:avLst/>
          </a:prstGeom>
        </p:spPr>
        <p:txBody>
          <a:bodyPr wrap="square" lIns="0" tIns="0" rIns="0" bIns="0">
            <a:spAutoFit/>
          </a:bodyPr>
          <a:lstStyle>
            <a:lvl1pPr algn="r">
              <a:defRPr sz="2902" b="0" i="1" dirty="0">
                <a:solidFill>
                  <a:srgbClr val="213C84"/>
                </a:solidFill>
                <a:latin typeface="Calibri"/>
                <a:ea typeface="+mj-ea"/>
                <a:cs typeface="Calibri"/>
              </a:defRPr>
            </a:lvl1pPr>
          </a:lstStyle>
          <a:p>
            <a:endParaRPr dirty="0"/>
          </a:p>
        </p:txBody>
      </p:sp>
      <p:sp>
        <p:nvSpPr>
          <p:cNvPr id="31" name="Espace réservé du contenu 30">
            <a:extLst>
              <a:ext uri="{FF2B5EF4-FFF2-40B4-BE49-F238E27FC236}">
                <a16:creationId xmlns:a16="http://schemas.microsoft.com/office/drawing/2014/main" id="{F59B869E-743A-46AC-8E23-593265B51EFA}"/>
              </a:ext>
            </a:extLst>
          </p:cNvPr>
          <p:cNvSpPr>
            <a:spLocks noGrp="1"/>
          </p:cNvSpPr>
          <p:nvPr>
            <p:ph sz="quarter" idx="11"/>
          </p:nvPr>
        </p:nvSpPr>
        <p:spPr>
          <a:xfrm>
            <a:off x="531466" y="1581430"/>
            <a:ext cx="11154317" cy="1283823"/>
          </a:xfrm>
        </p:spPr>
        <p:txBody>
          <a:bodyPr/>
          <a:lstStyle>
            <a:lvl1pPr>
              <a:defRPr sz="1814" b="1" u="sng">
                <a:solidFill>
                  <a:srgbClr val="213C84"/>
                </a:solidFill>
              </a:defRPr>
            </a:lvl1pPr>
            <a:lvl2pPr marL="673745" indent="-259133">
              <a:buFont typeface="Arial" panose="020B0604020202020204" pitchFamily="34" charset="0"/>
              <a:buChar char="•"/>
              <a:defRPr>
                <a:solidFill>
                  <a:srgbClr val="213C84"/>
                </a:solidFill>
              </a:defRPr>
            </a:lvl2pPr>
            <a:lvl3pPr marL="1088358" indent="-259133">
              <a:buFont typeface="Courier New" panose="02070309020205020404" pitchFamily="49" charset="0"/>
              <a:buChar char="o"/>
              <a:defRPr>
                <a:solidFill>
                  <a:srgbClr val="213C84"/>
                </a:solidFill>
              </a:defRPr>
            </a:lvl3pPr>
            <a:lvl4pPr marL="1502969" indent="-259133">
              <a:buFontTx/>
              <a:buChar char="-"/>
              <a:defRPr>
                <a:solidFill>
                  <a:srgbClr val="213C84"/>
                </a:solidFill>
              </a:defRPr>
            </a:lvl4pPr>
            <a:lvl5pPr marL="1917583" indent="-259133">
              <a:buFont typeface="Calibri" panose="020F0502020204030204" pitchFamily="34" charset="0"/>
              <a:buChar char="·"/>
              <a:defRPr>
                <a:solidFill>
                  <a:srgbClr val="213C84"/>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4" name="Espace réservé du numéro de diapositive 4">
            <a:extLst>
              <a:ext uri="{FF2B5EF4-FFF2-40B4-BE49-F238E27FC236}">
                <a16:creationId xmlns:a16="http://schemas.microsoft.com/office/drawing/2014/main" id="{6120E78A-B6E8-4BF1-B291-91729794AFFF}"/>
              </a:ext>
            </a:extLst>
          </p:cNvPr>
          <p:cNvSpPr txBox="1">
            <a:spLocks/>
          </p:cNvSpPr>
          <p:nvPr userDrawn="1"/>
        </p:nvSpPr>
        <p:spPr>
          <a:xfrm>
            <a:off x="7312304" y="6430857"/>
            <a:ext cx="521273" cy="331096"/>
          </a:xfrm>
          <a:prstGeom prst="rect">
            <a:avLst/>
          </a:prstGeom>
        </p:spPr>
        <p:txBody>
          <a:bodyPr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354485-7C9D-489D-AE38-C42241BD2C43}" type="slidenum">
              <a:rPr lang="fr-FR" sz="1088" smtClean="0">
                <a:solidFill>
                  <a:schemeClr val="bg1"/>
                </a:solidFill>
              </a:rPr>
              <a:pPr/>
              <a:t>‹N°›</a:t>
            </a:fld>
            <a:endParaRPr lang="fr-FR" sz="1088" dirty="0">
              <a:solidFill>
                <a:schemeClr val="bg1"/>
              </a:solidFill>
            </a:endParaRPr>
          </a:p>
        </p:txBody>
      </p:sp>
      <p:sp>
        <p:nvSpPr>
          <p:cNvPr id="28" name="ZoneTexte 27">
            <a:extLst>
              <a:ext uri="{FF2B5EF4-FFF2-40B4-BE49-F238E27FC236}">
                <a16:creationId xmlns:a16="http://schemas.microsoft.com/office/drawing/2014/main" id="{2184F192-819B-41AD-BAA6-FD4642B6B0D6}"/>
              </a:ext>
            </a:extLst>
          </p:cNvPr>
          <p:cNvSpPr txBox="1"/>
          <p:nvPr userDrawn="1"/>
        </p:nvSpPr>
        <p:spPr>
          <a:xfrm>
            <a:off x="3592712" y="152752"/>
            <a:ext cx="8093070" cy="650499"/>
          </a:xfrm>
          <a:prstGeom prst="rect">
            <a:avLst/>
          </a:prstGeom>
          <a:noFill/>
        </p:spPr>
        <p:txBody>
          <a:bodyPr wrap="square">
            <a:spAutoFit/>
          </a:bodyPr>
          <a:lstStyle/>
          <a:p>
            <a:pPr algn="r"/>
            <a:r>
              <a:rPr kumimoji="0" lang="fr-FR" sz="3627" b="1" i="0" u="none" strike="noStrike" kern="0" cap="none" spc="0" normalizeH="0" baseline="0" noProof="0" dirty="0">
                <a:ln>
                  <a:noFill/>
                </a:ln>
                <a:solidFill>
                  <a:srgbClr val="213C84"/>
                </a:solidFill>
                <a:effectLst/>
                <a:uLnTx/>
                <a:uFillTx/>
                <a:latin typeface="Calibri"/>
                <a:ea typeface="+mj-ea"/>
                <a:cs typeface="Calibri"/>
              </a:rPr>
              <a:t>Le</a:t>
            </a:r>
            <a:r>
              <a:rPr kumimoji="0" lang="fr-FR" sz="3627" b="1" i="0" u="none" strike="noStrike" kern="0" cap="none" spc="-18" normalizeH="0" baseline="0" noProof="0" dirty="0">
                <a:ln>
                  <a:noFill/>
                </a:ln>
                <a:solidFill>
                  <a:srgbClr val="213C84"/>
                </a:solidFill>
                <a:effectLst/>
                <a:uLnTx/>
                <a:uFillTx/>
                <a:latin typeface="Calibri"/>
                <a:ea typeface="+mj-ea"/>
                <a:cs typeface="Calibri"/>
              </a:rPr>
              <a:t> </a:t>
            </a:r>
            <a:r>
              <a:rPr kumimoji="0" lang="fr-FR" sz="3627" b="1" i="0" u="none" strike="noStrike" kern="0" cap="none" spc="-14" normalizeH="0" baseline="0" noProof="0" dirty="0">
                <a:ln>
                  <a:noFill/>
                </a:ln>
                <a:solidFill>
                  <a:srgbClr val="213C84"/>
                </a:solidFill>
                <a:effectLst/>
                <a:uLnTx/>
                <a:uFillTx/>
                <a:latin typeface="Calibri"/>
                <a:ea typeface="+mj-ea"/>
                <a:cs typeface="Calibri"/>
              </a:rPr>
              <a:t>Centre</a:t>
            </a:r>
            <a:r>
              <a:rPr kumimoji="0" lang="fr-FR" sz="3627" b="1" i="0" u="none" strike="noStrike" kern="0" cap="none" spc="-9" normalizeH="0" baseline="0" noProof="0" dirty="0">
                <a:ln>
                  <a:noFill/>
                </a:ln>
                <a:solidFill>
                  <a:srgbClr val="213C84"/>
                </a:solidFill>
                <a:effectLst/>
                <a:uLnTx/>
                <a:uFillTx/>
                <a:latin typeface="Calibri"/>
                <a:ea typeface="+mj-ea"/>
                <a:cs typeface="Calibri"/>
              </a:rPr>
              <a:t> Français</a:t>
            </a:r>
            <a:r>
              <a:rPr kumimoji="0" lang="fr-FR" sz="3627" b="1" i="0" u="none" strike="noStrike" kern="0" cap="none" spc="-32" normalizeH="0" baseline="0" noProof="0" dirty="0">
                <a:ln>
                  <a:noFill/>
                </a:ln>
                <a:solidFill>
                  <a:srgbClr val="213C84"/>
                </a:solidFill>
                <a:effectLst/>
                <a:uLnTx/>
                <a:uFillTx/>
                <a:latin typeface="Calibri"/>
                <a:ea typeface="+mj-ea"/>
                <a:cs typeface="Calibri"/>
              </a:rPr>
              <a:t> </a:t>
            </a:r>
            <a:r>
              <a:rPr kumimoji="0" lang="fr-FR" sz="3627" b="1" i="0" u="none" strike="noStrike" kern="0" cap="none" spc="0" normalizeH="0" baseline="0" noProof="0" dirty="0">
                <a:ln>
                  <a:noFill/>
                </a:ln>
                <a:solidFill>
                  <a:srgbClr val="213C84"/>
                </a:solidFill>
                <a:effectLst/>
                <a:uLnTx/>
                <a:uFillTx/>
                <a:latin typeface="Calibri"/>
                <a:ea typeface="+mj-ea"/>
                <a:cs typeface="Calibri"/>
              </a:rPr>
              <a:t>de</a:t>
            </a:r>
            <a:r>
              <a:rPr kumimoji="0" lang="fr-FR" sz="3627" b="1" i="0" u="none" strike="noStrike" kern="0" cap="none" spc="-14" normalizeH="0" baseline="0" noProof="0" dirty="0">
                <a:ln>
                  <a:noFill/>
                </a:ln>
                <a:solidFill>
                  <a:srgbClr val="213C84"/>
                </a:solidFill>
                <a:effectLst/>
                <a:uLnTx/>
                <a:uFillTx/>
                <a:latin typeface="Calibri"/>
                <a:ea typeface="+mj-ea"/>
                <a:cs typeface="Calibri"/>
              </a:rPr>
              <a:t> </a:t>
            </a:r>
            <a:r>
              <a:rPr kumimoji="0" lang="fr-FR" sz="3627" b="1" i="0" u="none" strike="noStrike" kern="0" cap="none" spc="-5" normalizeH="0" baseline="0" noProof="0" dirty="0">
                <a:ln>
                  <a:noFill/>
                </a:ln>
                <a:solidFill>
                  <a:srgbClr val="213C84"/>
                </a:solidFill>
                <a:effectLst/>
                <a:uLnTx/>
                <a:uFillTx/>
                <a:latin typeface="Calibri"/>
                <a:ea typeface="+mj-ea"/>
                <a:cs typeface="Calibri"/>
              </a:rPr>
              <a:t>Fiabilité</a:t>
            </a:r>
            <a:endParaRPr lang="fr-FR" sz="1632" dirty="0"/>
          </a:p>
        </p:txBody>
      </p:sp>
      <p:pic>
        <p:nvPicPr>
          <p:cNvPr id="5" name="Image 4">
            <a:extLst>
              <a:ext uri="{FF2B5EF4-FFF2-40B4-BE49-F238E27FC236}">
                <a16:creationId xmlns:a16="http://schemas.microsoft.com/office/drawing/2014/main" id="{F803FA6A-9F55-D7C9-E5E2-1DB0575A763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1224031" y="6484147"/>
            <a:ext cx="403317" cy="327918"/>
          </a:xfrm>
          <a:prstGeom prst="rect">
            <a:avLst/>
          </a:prstGeom>
        </p:spPr>
      </p:pic>
      <p:pic>
        <p:nvPicPr>
          <p:cNvPr id="12" name="Image 11">
            <a:extLst>
              <a:ext uri="{FF2B5EF4-FFF2-40B4-BE49-F238E27FC236}">
                <a16:creationId xmlns:a16="http://schemas.microsoft.com/office/drawing/2014/main" id="{A897389C-B035-D5D0-559F-DFFCA762F71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0870335" y="6484147"/>
            <a:ext cx="256302" cy="327903"/>
          </a:xfrm>
          <a:prstGeom prst="rect">
            <a:avLst/>
          </a:prstGeom>
        </p:spPr>
      </p:pic>
      <p:pic>
        <p:nvPicPr>
          <p:cNvPr id="13" name="Image 12">
            <a:extLst>
              <a:ext uri="{FF2B5EF4-FFF2-40B4-BE49-F238E27FC236}">
                <a16:creationId xmlns:a16="http://schemas.microsoft.com/office/drawing/2014/main" id="{2E23D06D-D3D2-3C25-776A-A27096666AF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bwMode="auto">
          <a:xfrm>
            <a:off x="9918670" y="6484147"/>
            <a:ext cx="346761" cy="327903"/>
          </a:xfrm>
          <a:prstGeom prst="rect">
            <a:avLst/>
          </a:prstGeom>
        </p:spPr>
      </p:pic>
      <p:pic>
        <p:nvPicPr>
          <p:cNvPr id="14" name="Image 13">
            <a:extLst>
              <a:ext uri="{FF2B5EF4-FFF2-40B4-BE49-F238E27FC236}">
                <a16:creationId xmlns:a16="http://schemas.microsoft.com/office/drawing/2014/main" id="{03B93704-FC72-6460-A75D-03EF22F2D31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382886" y="6484147"/>
            <a:ext cx="350530" cy="327903"/>
          </a:xfrm>
          <a:prstGeom prst="rect">
            <a:avLst/>
          </a:prstGeom>
        </p:spPr>
      </p:pic>
      <p:pic>
        <p:nvPicPr>
          <p:cNvPr id="16" name="Image 15">
            <a:extLst>
              <a:ext uri="{FF2B5EF4-FFF2-40B4-BE49-F238E27FC236}">
                <a16:creationId xmlns:a16="http://schemas.microsoft.com/office/drawing/2014/main" id="{3B67B5EA-70D4-D68C-81AC-26EBDAE40F5D}"/>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222419" y="237046"/>
            <a:ext cx="1050425" cy="1260461"/>
          </a:xfrm>
          <a:prstGeom prst="rect">
            <a:avLst/>
          </a:prstGeom>
        </p:spPr>
      </p:pic>
      <p:pic>
        <p:nvPicPr>
          <p:cNvPr id="6" name="Image 5">
            <a:extLst>
              <a:ext uri="{FF2B5EF4-FFF2-40B4-BE49-F238E27FC236}">
                <a16:creationId xmlns:a16="http://schemas.microsoft.com/office/drawing/2014/main" id="{304FB849-2874-BBA9-1551-FCD8F34A3B76}"/>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9363348" y="6484147"/>
            <a:ext cx="581027" cy="326448"/>
          </a:xfrm>
          <a:prstGeom prst="rect">
            <a:avLst/>
          </a:prstGeom>
        </p:spPr>
      </p:pic>
      <p:pic>
        <p:nvPicPr>
          <p:cNvPr id="8" name="Image 7">
            <a:extLst>
              <a:ext uri="{FF2B5EF4-FFF2-40B4-BE49-F238E27FC236}">
                <a16:creationId xmlns:a16="http://schemas.microsoft.com/office/drawing/2014/main" id="{69F6C023-9F6E-5C87-FAA6-EFA8ACECB71E}"/>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2905382" y="6384212"/>
            <a:ext cx="740762" cy="414589"/>
          </a:xfrm>
          <a:prstGeom prst="rect">
            <a:avLst/>
          </a:prstGeom>
        </p:spPr>
      </p:pic>
      <p:pic>
        <p:nvPicPr>
          <p:cNvPr id="9" name="Image 8">
            <a:extLst>
              <a:ext uri="{FF2B5EF4-FFF2-40B4-BE49-F238E27FC236}">
                <a16:creationId xmlns:a16="http://schemas.microsoft.com/office/drawing/2014/main" id="{0422EBA1-8DB0-6673-B933-98D007891725}"/>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4192928" y="6384950"/>
            <a:ext cx="679953" cy="425645"/>
          </a:xfrm>
          <a:prstGeom prst="rect">
            <a:avLst/>
          </a:prstGeom>
        </p:spPr>
      </p:pic>
      <p:pic>
        <p:nvPicPr>
          <p:cNvPr id="4" name="Image 3">
            <a:extLst>
              <a:ext uri="{FF2B5EF4-FFF2-40B4-BE49-F238E27FC236}">
                <a16:creationId xmlns:a16="http://schemas.microsoft.com/office/drawing/2014/main" id="{2C7A153E-3F49-4939-C93E-F9611AE8A0B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422341" y="6390548"/>
            <a:ext cx="853348" cy="424383"/>
          </a:xfrm>
          <a:prstGeom prst="rect">
            <a:avLst/>
          </a:prstGeom>
          <a:solidFill>
            <a:schemeClr val="bg1"/>
          </a:solidFill>
        </p:spPr>
      </p:pic>
    </p:spTree>
    <p:extLst>
      <p:ext uri="{BB962C8B-B14F-4D97-AF65-F5344CB8AC3E}">
        <p14:creationId xmlns:p14="http://schemas.microsoft.com/office/powerpoint/2010/main" val="523651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F3854E-4E18-4184-90CC-115D806569D8}" type="slidenum">
              <a:rPr lang="fr-FR" smtClean="0"/>
              <a:t>‹N°›</a:t>
            </a:fld>
            <a:endParaRPr lang="fr-FR" dirty="0"/>
          </a:p>
        </p:txBody>
      </p:sp>
    </p:spTree>
    <p:extLst>
      <p:ext uri="{BB962C8B-B14F-4D97-AF65-F5344CB8AC3E}">
        <p14:creationId xmlns:p14="http://schemas.microsoft.com/office/powerpoint/2010/main" val="47190849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www.cff-fiabilit&#233;.fr/"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42.jp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png"/><Relationship Id="rId7" Type="http://schemas.openxmlformats.org/officeDocument/2006/relationships/image" Target="../media/image41.jp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3.xml"/><Relationship Id="rId16" Type="http://schemas.openxmlformats.org/officeDocument/2006/relationships/image" Target="../media/image50.png"/><Relationship Id="rId1" Type="http://schemas.openxmlformats.org/officeDocument/2006/relationships/slideLayout" Target="../slideLayouts/slideLayout4.xml"/><Relationship Id="rId6" Type="http://schemas.openxmlformats.org/officeDocument/2006/relationships/image" Target="../media/image40.jp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jpg"/><Relationship Id="rId14"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hyperlink" Target="https://www.cff-fiabilite.fr/formations-fiabilite/" TargetMode="External"/><Relationship Id="rId3" Type="http://schemas.openxmlformats.org/officeDocument/2006/relationships/hyperlink" Target="https://www.cff-fiabilite.fr/ask-expert/" TargetMode="External"/><Relationship Id="rId7" Type="http://schemas.openxmlformats.org/officeDocument/2006/relationships/image" Target="../media/image55.png"/><Relationship Id="rId2" Type="http://schemas.openxmlformats.org/officeDocument/2006/relationships/hyperlink" Target="https://www.cff-fiabilite.fr/reseau-fiabilite-et-expertise-technique/" TargetMode="External"/><Relationship Id="rId1" Type="http://schemas.openxmlformats.org/officeDocument/2006/relationships/slideLayout" Target="../slideLayouts/slideLayout4.xml"/><Relationship Id="rId6" Type="http://schemas.openxmlformats.org/officeDocument/2006/relationships/hyperlink" Target="https://www.cff-fiabilite.fr/nous-rejoindre/" TargetMode="External"/><Relationship Id="rId11" Type="http://schemas.openxmlformats.org/officeDocument/2006/relationships/image" Target="../media/image57.emf"/><Relationship Id="rId5" Type="http://schemas.openxmlformats.org/officeDocument/2006/relationships/image" Target="../media/image54.emf"/><Relationship Id="rId10" Type="http://schemas.openxmlformats.org/officeDocument/2006/relationships/image" Target="../media/image53.png"/><Relationship Id="rId4" Type="http://schemas.openxmlformats.org/officeDocument/2006/relationships/hyperlink" Target="https://www.cff-fiabilite.fr/ressources-documentaires/" TargetMode="External"/><Relationship Id="rId9" Type="http://schemas.openxmlformats.org/officeDocument/2006/relationships/image" Target="../media/image56.png"/></Relationships>
</file>

<file path=ppt/slides/_rels/slide9.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8.jpeg"/><Relationship Id="rId3" Type="http://schemas.openxmlformats.org/officeDocument/2006/relationships/image" Target="../media/image58.jpeg"/><Relationship Id="rId7" Type="http://schemas.openxmlformats.org/officeDocument/2006/relationships/image" Target="../media/image62.jpeg"/><Relationship Id="rId12" Type="http://schemas.openxmlformats.org/officeDocument/2006/relationships/image" Target="../media/image67.jpeg"/><Relationship Id="rId2" Type="http://schemas.openxmlformats.org/officeDocument/2006/relationships/image" Target="../media/image53.png"/><Relationship Id="rId16" Type="http://schemas.openxmlformats.org/officeDocument/2006/relationships/image" Target="../media/image71.png"/><Relationship Id="rId1" Type="http://schemas.openxmlformats.org/officeDocument/2006/relationships/slideLayout" Target="../slideLayouts/slideLayout4.xml"/><Relationship Id="rId6" Type="http://schemas.openxmlformats.org/officeDocument/2006/relationships/image" Target="../media/image61.jpeg"/><Relationship Id="rId11" Type="http://schemas.openxmlformats.org/officeDocument/2006/relationships/image" Target="../media/image66.png"/><Relationship Id="rId5" Type="http://schemas.openxmlformats.org/officeDocument/2006/relationships/image" Target="../media/image60.jpeg"/><Relationship Id="rId15" Type="http://schemas.openxmlformats.org/officeDocument/2006/relationships/image" Target="../media/image70.jpeg"/><Relationship Id="rId10" Type="http://schemas.openxmlformats.org/officeDocument/2006/relationships/image" Target="../media/image65.jpeg"/><Relationship Id="rId4" Type="http://schemas.openxmlformats.org/officeDocument/2006/relationships/image" Target="../media/image59.jpeg"/><Relationship Id="rId9" Type="http://schemas.openxmlformats.org/officeDocument/2006/relationships/image" Target="../media/image64.jpeg"/><Relationship Id="rId14" Type="http://schemas.openxmlformats.org/officeDocument/2006/relationships/image" Target="../media/image69.jpeg"/></Relationships>
</file>

<file path=ppt/slides/_rels/slide10.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53.png"/><Relationship Id="rId2" Type="http://schemas.openxmlformats.org/officeDocument/2006/relationships/image" Target="../media/image72.png"/><Relationship Id="rId1" Type="http://schemas.openxmlformats.org/officeDocument/2006/relationships/slideLayout" Target="../slideLayouts/slideLayout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1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53.png"/><Relationship Id="rId1" Type="http://schemas.openxmlformats.org/officeDocument/2006/relationships/slideLayout" Target="../slideLayouts/slideLayout4.xml"/><Relationship Id="rId5" Type="http://schemas.openxmlformats.org/officeDocument/2006/relationships/image" Target="../media/image79.png"/><Relationship Id="rId4" Type="http://schemas.openxmlformats.org/officeDocument/2006/relationships/image" Target="../media/image78.png"/></Relationships>
</file>

<file path=ppt/slides/_rels/slide12.xml.rels><?xml version="1.0" encoding="UTF-8" standalone="yes"?>
<Relationships xmlns="http://schemas.openxmlformats.org/package/2006/relationships"><Relationship Id="rId8" Type="http://schemas.openxmlformats.org/officeDocument/2006/relationships/image" Target="../media/image86.jpeg"/><Relationship Id="rId13" Type="http://schemas.openxmlformats.org/officeDocument/2006/relationships/hyperlink" Target="https://acsiel.fr/nous-decouvrir/qui-sommes-nous/" TargetMode="External"/><Relationship Id="rId18" Type="http://schemas.openxmlformats.org/officeDocument/2006/relationships/hyperlink" Target="https://seeds.cnrs.fr/" TargetMode="External"/><Relationship Id="rId26" Type="http://schemas.openxmlformats.org/officeDocument/2006/relationships/image" Target="../media/image91.png"/><Relationship Id="rId3" Type="http://schemas.openxmlformats.org/officeDocument/2006/relationships/image" Target="../media/image81.png"/><Relationship Id="rId21" Type="http://schemas.openxmlformats.org/officeDocument/2006/relationships/hyperlink" Target="https://ieeefrance.org/" TargetMode="External"/><Relationship Id="rId7" Type="http://schemas.openxmlformats.org/officeDocument/2006/relationships/image" Target="../media/image85.png"/><Relationship Id="rId12" Type="http://schemas.openxmlformats.org/officeDocument/2006/relationships/image" Target="../media/image90.png"/><Relationship Id="rId17" Type="http://schemas.openxmlformats.org/officeDocument/2006/relationships/hyperlink" Target="https://cnes.fr/" TargetMode="External"/><Relationship Id="rId25" Type="http://schemas.openxmlformats.org/officeDocument/2006/relationships/hyperlink" Target="https://www.sia.fr/" TargetMode="External"/><Relationship Id="rId2" Type="http://schemas.openxmlformats.org/officeDocument/2006/relationships/image" Target="../media/image80.jpeg"/><Relationship Id="rId16" Type="http://schemas.openxmlformats.org/officeDocument/2006/relationships/hyperlink" Target="https://aste.asso.fr/" TargetMode="External"/><Relationship Id="rId20" Type="http://schemas.openxmlformats.org/officeDocument/2006/relationships/hyperlink" Target="https://www.gdr-soc.cnrs.fr/" TargetMode="External"/><Relationship Id="rId1" Type="http://schemas.openxmlformats.org/officeDocument/2006/relationships/slideLayout" Target="../slideLayouts/slideLayout4.xml"/><Relationship Id="rId6" Type="http://schemas.openxmlformats.org/officeDocument/2006/relationships/image" Target="../media/image84.jpeg"/><Relationship Id="rId11" Type="http://schemas.openxmlformats.org/officeDocument/2006/relationships/image" Target="../media/image89.png"/><Relationship Id="rId24" Type="http://schemas.openxmlformats.org/officeDocument/2006/relationships/hyperlink" Target="https://www.irt-saintexupery.com/fr/" TargetMode="External"/><Relationship Id="rId5" Type="http://schemas.openxmlformats.org/officeDocument/2006/relationships/image" Target="../media/image83.png"/><Relationship Id="rId15" Type="http://schemas.openxmlformats.org/officeDocument/2006/relationships/hyperlink" Target="https://www.anadef.org/" TargetMode="External"/><Relationship Id="rId23" Type="http://schemas.openxmlformats.org/officeDocument/2006/relationships/hyperlink" Target="https://www.imdr.eu/" TargetMode="External"/><Relationship Id="rId10" Type="http://schemas.openxmlformats.org/officeDocument/2006/relationships/image" Target="../media/image88.png"/><Relationship Id="rId19" Type="http://schemas.openxmlformats.org/officeDocument/2006/relationships/hyperlink" Target="https://gdr-macs.cnrs.fr/" TargetMode="External"/><Relationship Id="rId4" Type="http://schemas.openxmlformats.org/officeDocument/2006/relationships/image" Target="../media/image82.jpeg"/><Relationship Id="rId9" Type="http://schemas.openxmlformats.org/officeDocument/2006/relationships/image" Target="../media/image87.png"/><Relationship Id="rId14" Type="http://schemas.openxmlformats.org/officeDocument/2006/relationships/hyperlink" Target="https://www.aerospace-valley.com/" TargetMode="External"/><Relationship Id="rId22" Type="http://schemas.openxmlformats.org/officeDocument/2006/relationships/hyperlink" Target="http://www.imapsfrance.org/" TargetMode="External"/><Relationship Id="rId27" Type="http://schemas.openxmlformats.org/officeDocument/2006/relationships/image" Target="../media/image53.png"/></Relationships>
</file>

<file path=ppt/slides/_rels/slide13.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image" Target="../media/image92.png"/><Relationship Id="rId1" Type="http://schemas.openxmlformats.org/officeDocument/2006/relationships/slideLayout" Target="../slideLayouts/slideLayout4.xml"/><Relationship Id="rId5" Type="http://schemas.openxmlformats.org/officeDocument/2006/relationships/image" Target="../media/image54.emf"/><Relationship Id="rId4" Type="http://schemas.openxmlformats.org/officeDocument/2006/relationships/hyperlink" Target="https://www.cff-fiabilite.fr/ressources-documentaires/"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94.svg"/><Relationship Id="rId7" Type="http://schemas.openxmlformats.org/officeDocument/2006/relationships/image" Target="../media/image98.jpeg"/><Relationship Id="rId2" Type="http://schemas.openxmlformats.org/officeDocument/2006/relationships/hyperlink" Target="http://www.cff-fiabilite.fr/" TargetMode="External"/><Relationship Id="rId1" Type="http://schemas.openxmlformats.org/officeDocument/2006/relationships/slideLayout" Target="../slideLayouts/slideLayout4.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hyperlink" Target="https://www.cff-fiabilite.fr/ask-expert/" TargetMode="External"/><Relationship Id="rId2" Type="http://schemas.openxmlformats.org/officeDocument/2006/relationships/image" Target="../media/image33.png"/><Relationship Id="rId1" Type="http://schemas.openxmlformats.org/officeDocument/2006/relationships/slideLayout" Target="../slideLayouts/slideLayout4.xml"/><Relationship Id="rId6" Type="http://schemas.openxmlformats.org/officeDocument/2006/relationships/image" Target="../media/image104.png"/><Relationship Id="rId5" Type="http://schemas.openxmlformats.org/officeDocument/2006/relationships/image" Target="../media/image103.jpeg"/><Relationship Id="rId4" Type="http://schemas.openxmlformats.org/officeDocument/2006/relationships/image" Target="../media/image102.png"/></Relationships>
</file>

<file path=ppt/slides/_rels/slide17.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92.png"/><Relationship Id="rId3" Type="http://schemas.openxmlformats.org/officeDocument/2006/relationships/image" Target="../media/image106.png"/><Relationship Id="rId7" Type="http://schemas.openxmlformats.org/officeDocument/2006/relationships/image" Target="../media/image110.png"/><Relationship Id="rId12" Type="http://schemas.openxmlformats.org/officeDocument/2006/relationships/image" Target="../media/image115.png"/><Relationship Id="rId2" Type="http://schemas.openxmlformats.org/officeDocument/2006/relationships/image" Target="../media/image105.png"/><Relationship Id="rId1" Type="http://schemas.openxmlformats.org/officeDocument/2006/relationships/slideLayout" Target="../slideLayouts/slideLayout4.xml"/><Relationship Id="rId6" Type="http://schemas.openxmlformats.org/officeDocument/2006/relationships/image" Target="../media/image109.png"/><Relationship Id="rId11" Type="http://schemas.openxmlformats.org/officeDocument/2006/relationships/image" Target="../media/image114.png"/><Relationship Id="rId5" Type="http://schemas.openxmlformats.org/officeDocument/2006/relationships/image" Target="../media/image108.emf"/><Relationship Id="rId10" Type="http://schemas.openxmlformats.org/officeDocument/2006/relationships/image" Target="../media/image113.jpeg"/><Relationship Id="rId4" Type="http://schemas.openxmlformats.org/officeDocument/2006/relationships/image" Target="../media/image107.png"/><Relationship Id="rId9" Type="http://schemas.openxmlformats.org/officeDocument/2006/relationships/image" Target="../media/image112.png"/></Relationships>
</file>

<file path=ppt/slides/_rels/slide18.xml.rels><?xml version="1.0" encoding="UTF-8" standalone="yes"?>
<Relationships xmlns="http://schemas.openxmlformats.org/package/2006/relationships"><Relationship Id="rId3" Type="http://schemas.openxmlformats.org/officeDocument/2006/relationships/hyperlink" Target="https://www.cff-fiabilite.fr/wp-content/uploads/sites/12/2023/12/CFF-GT-Charte-MEO-v01-Nov.2023.pdf" TargetMode="External"/><Relationship Id="rId2" Type="http://schemas.openxmlformats.org/officeDocument/2006/relationships/image" Target="../media/image116.png"/><Relationship Id="rId1" Type="http://schemas.openxmlformats.org/officeDocument/2006/relationships/slideLayout" Target="../slideLayouts/slideLayout4.xml"/><Relationship Id="rId4" Type="http://schemas.openxmlformats.org/officeDocument/2006/relationships/hyperlink" Target="mailto:cff@nae.fr"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ww.cff-fiabilite.fr/" TargetMode="External"/><Relationship Id="rId2" Type="http://schemas.openxmlformats.org/officeDocument/2006/relationships/hyperlink" Target="https://www.linkedin.com/showcase/centre-francais-fiabilite/" TargetMode="External"/><Relationship Id="rId1" Type="http://schemas.openxmlformats.org/officeDocument/2006/relationships/slideLayout" Target="../slideLayouts/slideLayout4.xml"/><Relationship Id="rId5" Type="http://schemas.openxmlformats.org/officeDocument/2006/relationships/image" Target="../media/image117.jpeg"/><Relationship Id="rId4" Type="http://schemas.openxmlformats.org/officeDocument/2006/relationships/hyperlink" Target="mailto:cff@nae.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CD9DDE4-7B0E-5B44-5A48-99985643F872}"/>
              </a:ext>
            </a:extLst>
          </p:cNvPr>
          <p:cNvSpPr>
            <a:spLocks noGrp="1"/>
          </p:cNvSpPr>
          <p:nvPr>
            <p:ph type="sldNum" sz="quarter" idx="12"/>
          </p:nvPr>
        </p:nvSpPr>
        <p:spPr/>
        <p:txBody>
          <a:bodyPr/>
          <a:lstStyle/>
          <a:p>
            <a:fld id="{3CF3854E-4E18-4184-90CC-115D806569D8}" type="slidenum">
              <a:rPr lang="fr-FR" smtClean="0"/>
              <a:t>1</a:t>
            </a:fld>
            <a:endParaRPr lang="fr-FR"/>
          </a:p>
        </p:txBody>
      </p:sp>
      <p:sp>
        <p:nvSpPr>
          <p:cNvPr id="3" name="ZoneTexte 2">
            <a:extLst>
              <a:ext uri="{FF2B5EF4-FFF2-40B4-BE49-F238E27FC236}">
                <a16:creationId xmlns:a16="http://schemas.microsoft.com/office/drawing/2014/main" id="{3BD0F65E-F5A0-5675-2461-72134A278395}"/>
              </a:ext>
            </a:extLst>
          </p:cNvPr>
          <p:cNvSpPr txBox="1"/>
          <p:nvPr/>
        </p:nvSpPr>
        <p:spPr>
          <a:xfrm>
            <a:off x="5261126" y="3842426"/>
            <a:ext cx="1669752" cy="523220"/>
          </a:xfrm>
          <a:prstGeom prst="rect">
            <a:avLst/>
          </a:prstGeom>
          <a:noFill/>
        </p:spPr>
        <p:txBody>
          <a:bodyPr wrap="none" rtlCol="0">
            <a:spAutoFit/>
          </a:bodyPr>
          <a:lstStyle/>
          <a:p>
            <a:pPr algn="ctr"/>
            <a:r>
              <a:rPr lang="fr-FR" sz="2800" dirty="0">
                <a:latin typeface="Arial Black" panose="020B0A04020102020204" pitchFamily="34" charset="0"/>
              </a:rPr>
              <a:t>Reprise</a:t>
            </a:r>
          </a:p>
        </p:txBody>
      </p:sp>
      <p:sp>
        <p:nvSpPr>
          <p:cNvPr id="4" name="ZoneTexte 3">
            <a:extLst>
              <a:ext uri="{FF2B5EF4-FFF2-40B4-BE49-F238E27FC236}">
                <a16:creationId xmlns:a16="http://schemas.microsoft.com/office/drawing/2014/main" id="{222462F5-E0B7-854C-C5FF-2348D2668C54}"/>
              </a:ext>
            </a:extLst>
          </p:cNvPr>
          <p:cNvSpPr txBox="1"/>
          <p:nvPr/>
        </p:nvSpPr>
        <p:spPr>
          <a:xfrm>
            <a:off x="4860950" y="5252936"/>
            <a:ext cx="2470100" cy="646331"/>
          </a:xfrm>
          <a:prstGeom prst="rect">
            <a:avLst/>
          </a:prstGeom>
          <a:noFill/>
        </p:spPr>
        <p:txBody>
          <a:bodyPr wrap="none" rtlCol="0">
            <a:spAutoFit/>
          </a:bodyPr>
          <a:lstStyle/>
          <a:p>
            <a:pPr algn="ctr"/>
            <a:r>
              <a:rPr lang="fr-FR" dirty="0"/>
              <a:t>François BOUVRY – NAE </a:t>
            </a:r>
          </a:p>
          <a:p>
            <a:pPr algn="ctr"/>
            <a:r>
              <a:rPr lang="fr-FR" dirty="0"/>
              <a:t>Coordinateur du CFF</a:t>
            </a:r>
          </a:p>
        </p:txBody>
      </p:sp>
    </p:spTree>
    <p:extLst>
      <p:ext uri="{BB962C8B-B14F-4D97-AF65-F5344CB8AC3E}">
        <p14:creationId xmlns:p14="http://schemas.microsoft.com/office/powerpoint/2010/main" val="4218891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5363D0-7D72-89E3-70EE-436656EE7174}"/>
              </a:ext>
            </a:extLst>
          </p:cNvPr>
          <p:cNvSpPr>
            <a:spLocks noGrp="1"/>
          </p:cNvSpPr>
          <p:nvPr>
            <p:ph type="title"/>
          </p:nvPr>
        </p:nvSpPr>
        <p:spPr/>
        <p:txBody>
          <a:bodyPr/>
          <a:lstStyle/>
          <a:p>
            <a:pPr>
              <a:tabLst>
                <a:tab pos="5203825" algn="ctr"/>
                <a:tab pos="9688513" algn="r"/>
              </a:tabLst>
            </a:pPr>
            <a:r>
              <a:rPr lang="fr-FR" dirty="0">
                <a:latin typeface="Montserrat ExtraBold" panose="00000900000000000000" pitchFamily="2" charset="0"/>
              </a:rPr>
              <a:t>Grenoble 	vs 	Rouen </a:t>
            </a:r>
          </a:p>
        </p:txBody>
      </p:sp>
      <p:pic>
        <p:nvPicPr>
          <p:cNvPr id="3076" name="Picture 4" descr="Rouen hockey élite 76 — Wikipédia">
            <a:extLst>
              <a:ext uri="{FF2B5EF4-FFF2-40B4-BE49-F238E27FC236}">
                <a16:creationId xmlns:a16="http://schemas.microsoft.com/office/drawing/2014/main" id="{8A57D278-42F2-85E5-07D4-D03E31854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5332" y="2346811"/>
            <a:ext cx="2908468" cy="278235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renoble métropole hockey 38 — Wikipédia">
            <a:extLst>
              <a:ext uri="{FF2B5EF4-FFF2-40B4-BE49-F238E27FC236}">
                <a16:creationId xmlns:a16="http://schemas.microsoft.com/office/drawing/2014/main" id="{273E7FF7-33FF-D9EB-5746-50AA51AB51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944" y="2416345"/>
            <a:ext cx="2643289" cy="264328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hampionnat de France de hockey sur glace — Wikipédia">
            <a:extLst>
              <a:ext uri="{FF2B5EF4-FFF2-40B4-BE49-F238E27FC236}">
                <a16:creationId xmlns:a16="http://schemas.microsoft.com/office/drawing/2014/main" id="{3D3F561F-E5A0-9BE2-0491-B5B1B8C57C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2667" y="2582863"/>
            <a:ext cx="3206667" cy="360000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81B56906-03BE-88E2-C16C-5929AF9CF545}"/>
              </a:ext>
            </a:extLst>
          </p:cNvPr>
          <p:cNvSpPr txBox="1"/>
          <p:nvPr/>
        </p:nvSpPr>
        <p:spPr>
          <a:xfrm>
            <a:off x="1089497" y="5416164"/>
            <a:ext cx="2085058" cy="646331"/>
          </a:xfrm>
          <a:prstGeom prst="rect">
            <a:avLst/>
          </a:prstGeom>
          <a:noFill/>
        </p:spPr>
        <p:txBody>
          <a:bodyPr wrap="none" rtlCol="0">
            <a:spAutoFit/>
          </a:bodyPr>
          <a:lstStyle/>
          <a:p>
            <a:pPr algn="ctr"/>
            <a:r>
              <a:rPr lang="fr-FR" dirty="0"/>
              <a:t>Les Brûleurs de loup</a:t>
            </a:r>
            <a:br>
              <a:rPr lang="fr-FR" dirty="0"/>
            </a:br>
            <a:r>
              <a:rPr lang="fr-FR" dirty="0"/>
              <a:t>de Grenoble</a:t>
            </a:r>
          </a:p>
        </p:txBody>
      </p:sp>
      <p:sp>
        <p:nvSpPr>
          <p:cNvPr id="9" name="ZoneTexte 8">
            <a:extLst>
              <a:ext uri="{FF2B5EF4-FFF2-40B4-BE49-F238E27FC236}">
                <a16:creationId xmlns:a16="http://schemas.microsoft.com/office/drawing/2014/main" id="{FA3FC9CE-26F7-B9EF-E6F7-2202B1D3CBB9}"/>
              </a:ext>
            </a:extLst>
          </p:cNvPr>
          <p:cNvSpPr txBox="1"/>
          <p:nvPr/>
        </p:nvSpPr>
        <p:spPr>
          <a:xfrm>
            <a:off x="9378506" y="5416164"/>
            <a:ext cx="1362937" cy="646331"/>
          </a:xfrm>
          <a:prstGeom prst="rect">
            <a:avLst/>
          </a:prstGeom>
          <a:noFill/>
        </p:spPr>
        <p:txBody>
          <a:bodyPr wrap="none" rtlCol="0">
            <a:spAutoFit/>
          </a:bodyPr>
          <a:lstStyle/>
          <a:p>
            <a:pPr algn="ctr"/>
            <a:r>
              <a:rPr lang="fr-FR" dirty="0"/>
              <a:t>Les Dragons </a:t>
            </a:r>
            <a:br>
              <a:rPr lang="fr-FR" dirty="0"/>
            </a:br>
            <a:r>
              <a:rPr lang="fr-FR" dirty="0"/>
              <a:t>de Rouen</a:t>
            </a:r>
          </a:p>
        </p:txBody>
      </p:sp>
      <p:sp>
        <p:nvSpPr>
          <p:cNvPr id="10" name="Titre 1">
            <a:extLst>
              <a:ext uri="{FF2B5EF4-FFF2-40B4-BE49-F238E27FC236}">
                <a16:creationId xmlns:a16="http://schemas.microsoft.com/office/drawing/2014/main" id="{5F8910DF-74C8-E6EB-AF4B-A3C21B2513ED}"/>
              </a:ext>
            </a:extLst>
          </p:cNvPr>
          <p:cNvSpPr txBox="1">
            <a:spLocks/>
          </p:cNvSpPr>
          <p:nvPr/>
        </p:nvSpPr>
        <p:spPr>
          <a:xfrm>
            <a:off x="2835729" y="164114"/>
            <a:ext cx="6520543" cy="387429"/>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dirty="0">
                <a:solidFill>
                  <a:schemeClr val="bg1"/>
                </a:solidFill>
                <a:latin typeface="Arial Black" panose="020B0A04020102020204" pitchFamily="34" charset="0"/>
              </a:rPr>
              <a:t>Affiche de la prochaine finale de Ligue Magnus ??</a:t>
            </a:r>
          </a:p>
        </p:txBody>
      </p:sp>
    </p:spTree>
    <p:extLst>
      <p:ext uri="{BB962C8B-B14F-4D97-AF65-F5344CB8AC3E}">
        <p14:creationId xmlns:p14="http://schemas.microsoft.com/office/powerpoint/2010/main" val="2882649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D9E56-2C47-9BF1-4D32-A18446424E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55A105-6AE6-EEFF-32B0-0091775103A4}"/>
              </a:ext>
            </a:extLst>
          </p:cNvPr>
          <p:cNvSpPr>
            <a:spLocks noGrp="1"/>
          </p:cNvSpPr>
          <p:nvPr>
            <p:ph type="title"/>
          </p:nvPr>
        </p:nvSpPr>
        <p:spPr/>
        <p:txBody>
          <a:bodyPr/>
          <a:lstStyle/>
          <a:p>
            <a:r>
              <a:rPr lang="fr-FR" dirty="0">
                <a:latin typeface="Montserrat ExtraBold" panose="00000900000000000000" pitchFamily="2" charset="0"/>
              </a:rPr>
              <a:t>Cet après-midi, </a:t>
            </a:r>
          </a:p>
        </p:txBody>
      </p:sp>
      <p:sp>
        <p:nvSpPr>
          <p:cNvPr id="10" name="Titre 1">
            <a:extLst>
              <a:ext uri="{FF2B5EF4-FFF2-40B4-BE49-F238E27FC236}">
                <a16:creationId xmlns:a16="http://schemas.microsoft.com/office/drawing/2014/main" id="{A7E6E5C0-EB2C-7F71-5727-38E7FC807FFD}"/>
              </a:ext>
            </a:extLst>
          </p:cNvPr>
          <p:cNvSpPr txBox="1">
            <a:spLocks/>
          </p:cNvSpPr>
          <p:nvPr/>
        </p:nvSpPr>
        <p:spPr>
          <a:xfrm>
            <a:off x="2835728" y="164114"/>
            <a:ext cx="6520543" cy="38742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dirty="0">
                <a:solidFill>
                  <a:schemeClr val="bg1"/>
                </a:solidFill>
                <a:latin typeface="Arial Black" panose="020B0A04020102020204" pitchFamily="34" charset="0"/>
              </a:rPr>
              <a:t>NRTW 2026 – Programme &amp; Agenda</a:t>
            </a:r>
          </a:p>
        </p:txBody>
      </p:sp>
      <p:graphicFrame>
        <p:nvGraphicFramePr>
          <p:cNvPr id="9" name="Tableau 8">
            <a:extLst>
              <a:ext uri="{FF2B5EF4-FFF2-40B4-BE49-F238E27FC236}">
                <a16:creationId xmlns:a16="http://schemas.microsoft.com/office/drawing/2014/main" id="{6C6C2A62-9803-08C4-3680-D00D73F541A3}"/>
              </a:ext>
            </a:extLst>
          </p:cNvPr>
          <p:cNvGraphicFramePr>
            <a:graphicFrameLocks noGrp="1"/>
          </p:cNvGraphicFramePr>
          <p:nvPr>
            <p:extLst>
              <p:ext uri="{D42A27DB-BD31-4B8C-83A1-F6EECF244321}">
                <p14:modId xmlns:p14="http://schemas.microsoft.com/office/powerpoint/2010/main" val="3770364420"/>
              </p:ext>
            </p:extLst>
          </p:nvPr>
        </p:nvGraphicFramePr>
        <p:xfrm>
          <a:off x="2001494" y="2189175"/>
          <a:ext cx="8189013" cy="2933639"/>
        </p:xfrm>
        <a:graphic>
          <a:graphicData uri="http://schemas.openxmlformats.org/drawingml/2006/table">
            <a:tbl>
              <a:tblPr firstRow="1" firstCol="1" bandRow="1"/>
              <a:tblGrid>
                <a:gridCol w="989013">
                  <a:extLst>
                    <a:ext uri="{9D8B030D-6E8A-4147-A177-3AD203B41FA5}">
                      <a16:colId xmlns:a16="http://schemas.microsoft.com/office/drawing/2014/main" val="2751832023"/>
                    </a:ext>
                  </a:extLst>
                </a:gridCol>
                <a:gridCol w="7200000">
                  <a:extLst>
                    <a:ext uri="{9D8B030D-6E8A-4147-A177-3AD203B41FA5}">
                      <a16:colId xmlns:a16="http://schemas.microsoft.com/office/drawing/2014/main" val="1434668420"/>
                    </a:ext>
                  </a:extLst>
                </a:gridCol>
              </a:tblGrid>
              <a:tr h="0">
                <a:tc>
                  <a:txBody>
                    <a:bodyPr/>
                    <a:lstStyle/>
                    <a:p>
                      <a:pPr algn="ctr">
                        <a:lnSpc>
                          <a:spcPct val="107000"/>
                        </a:lnSpc>
                        <a:buNone/>
                      </a:pPr>
                      <a:r>
                        <a:rPr lang="fr-FR"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14:40</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28575" cap="flat" cmpd="sng" algn="ctr">
                      <a:solidFill>
                        <a:srgbClr val="312783"/>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312783"/>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buNone/>
                      </a:pPr>
                      <a:r>
                        <a:rPr lang="fr-FR" sz="2400" dirty="0">
                          <a:effectLst/>
                          <a:latin typeface="Calibri" panose="020F0502020204030204" pitchFamily="34" charset="0"/>
                          <a:ea typeface="Times New Roman" panose="02020603050405020304" pitchFamily="18" charset="0"/>
                          <a:cs typeface="Calibri" panose="020F0502020204030204" pitchFamily="34" charset="0"/>
                        </a:rPr>
                        <a:t>Présentation du CFF et de ses initiatives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12700" cap="flat" cmpd="sng" algn="ctr">
                      <a:solidFill>
                        <a:schemeClr val="tx1"/>
                      </a:solidFill>
                      <a:prstDash val="solid"/>
                      <a:round/>
                      <a:headEnd type="none" w="med" len="med"/>
                      <a:tailEnd type="none" w="med" len="med"/>
                    </a:lnL>
                    <a:lnR w="28575" cap="flat" cmpd="sng" algn="ctr">
                      <a:solidFill>
                        <a:srgbClr val="312783"/>
                      </a:solidFill>
                      <a:prstDash val="solid"/>
                      <a:round/>
                      <a:headEnd type="none" w="med" len="med"/>
                      <a:tailEnd type="none" w="med" len="med"/>
                    </a:lnR>
                    <a:lnT w="28575" cap="flat" cmpd="sng" algn="ctr">
                      <a:solidFill>
                        <a:srgbClr val="312783"/>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8101292"/>
                  </a:ext>
                </a:extLst>
              </a:tr>
              <a:tr h="0">
                <a:tc>
                  <a:txBody>
                    <a:bodyPr/>
                    <a:lstStyle/>
                    <a:p>
                      <a:pPr algn="ctr">
                        <a:lnSpc>
                          <a:spcPct val="107000"/>
                        </a:lnSpc>
                        <a:buNone/>
                      </a:pP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28575" cap="flat" cmpd="sng" algn="ctr">
                      <a:solidFill>
                        <a:srgbClr val="31278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800" kern="1200" dirty="0">
                          <a:solidFill>
                            <a:schemeClr val="tx1"/>
                          </a:solidFill>
                          <a:effectLst/>
                          <a:latin typeface="+mn-lt"/>
                          <a:ea typeface="+mn-ea"/>
                          <a:cs typeface="+mn-cs"/>
                        </a:rPr>
                        <a:t>Pitch : IEEE France Section et synergies avec le CFF</a:t>
                      </a:r>
                      <a:endParaRPr lang="fr-FR" sz="3200" kern="1200" dirty="0">
                        <a:solidFill>
                          <a:schemeClr val="tx1"/>
                        </a:solidFill>
                        <a:effectLst/>
                        <a:latin typeface="Calibri" panose="020F0502020204030204" pitchFamily="34" charset="0"/>
                        <a:ea typeface="+mn-ea"/>
                        <a:cs typeface="Calibri" panose="020F0502020204030204" pitchFamily="34" charset="0"/>
                      </a:endParaRPr>
                    </a:p>
                  </a:txBody>
                  <a:tcPr marL="44450" marR="44450" marT="9525" marB="9525" anchor="ctr">
                    <a:lnL w="12700" cap="flat" cmpd="sng" algn="ctr">
                      <a:solidFill>
                        <a:schemeClr val="tx1"/>
                      </a:solidFill>
                      <a:prstDash val="solid"/>
                      <a:round/>
                      <a:headEnd type="none" w="med" len="med"/>
                      <a:tailEnd type="none" w="med" len="med"/>
                    </a:lnL>
                    <a:lnR w="28575" cap="flat" cmpd="sng" algn="ctr">
                      <a:solidFill>
                        <a:srgbClr val="31278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621209"/>
                  </a:ext>
                </a:extLst>
              </a:tr>
              <a:tr h="0">
                <a:tc>
                  <a:txBody>
                    <a:bodyPr/>
                    <a:lstStyle/>
                    <a:p>
                      <a:pPr algn="ctr">
                        <a:lnSpc>
                          <a:spcPct val="107000"/>
                        </a:lnSpc>
                        <a:buNone/>
                      </a:pP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28575" cap="flat" cmpd="sng" algn="ctr">
                      <a:solidFill>
                        <a:srgbClr val="31278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2000" b="1" kern="1200" dirty="0">
                          <a:solidFill>
                            <a:schemeClr val="tx1"/>
                          </a:solidFill>
                          <a:effectLst/>
                          <a:latin typeface="+mn-lt"/>
                          <a:ea typeface="+mn-ea"/>
                          <a:cs typeface="+mn-cs"/>
                        </a:rPr>
                        <a:t>#02 Quelle place donner à la fiabilité prédictive des composants électroniques ?</a:t>
                      </a:r>
                      <a:endParaRPr lang="fr-FR" sz="3200" kern="1200" dirty="0">
                        <a:solidFill>
                          <a:schemeClr val="tx1"/>
                        </a:solidFill>
                        <a:effectLst/>
                        <a:latin typeface="Calibri" panose="020F0502020204030204" pitchFamily="34" charset="0"/>
                        <a:ea typeface="+mn-ea"/>
                        <a:cs typeface="Calibri" panose="020F0502020204030204" pitchFamily="34" charset="0"/>
                      </a:endParaRPr>
                    </a:p>
                  </a:txBody>
                  <a:tcPr marL="44450" marR="44450" marT="9525" marB="9525" anchor="ctr">
                    <a:lnL w="12700" cap="flat" cmpd="sng" algn="ctr">
                      <a:solidFill>
                        <a:schemeClr val="tx1"/>
                      </a:solidFill>
                      <a:prstDash val="solid"/>
                      <a:round/>
                      <a:headEnd type="none" w="med" len="med"/>
                      <a:tailEnd type="none" w="med" len="med"/>
                    </a:lnL>
                    <a:lnR w="28575" cap="flat" cmpd="sng" algn="ctr">
                      <a:solidFill>
                        <a:srgbClr val="31278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0702390"/>
                  </a:ext>
                </a:extLst>
              </a:tr>
              <a:tr h="0">
                <a:tc>
                  <a:txBody>
                    <a:bodyPr/>
                    <a:lstStyle/>
                    <a:p>
                      <a:pPr algn="ctr">
                        <a:lnSpc>
                          <a:spcPct val="107000"/>
                        </a:lnSpc>
                        <a:buNone/>
                      </a:pPr>
                      <a:r>
                        <a:rPr lang="fr-FR" sz="2800" dirty="0">
                          <a:effectLst/>
                          <a:latin typeface="Calibri" panose="020F0502020204030204" pitchFamily="34" charset="0"/>
                          <a:ea typeface="Calibri" panose="020F0502020204030204" pitchFamily="34" charset="0"/>
                          <a:cs typeface="Times New Roman" panose="02020603050405020304" pitchFamily="18" charset="0"/>
                        </a:rPr>
                        <a:t>16:10</a:t>
                      </a:r>
                    </a:p>
                  </a:txBody>
                  <a:tcPr marL="44450" marR="44450" marT="9525" marB="9525" anchor="ctr">
                    <a:lnL w="28575" cap="flat" cmpd="sng" algn="ctr">
                      <a:solidFill>
                        <a:srgbClr val="31278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2400" kern="1200" dirty="0">
                          <a:solidFill>
                            <a:schemeClr val="tx1"/>
                          </a:solidFill>
                          <a:effectLst/>
                          <a:latin typeface="Calibri" panose="020F0502020204030204" pitchFamily="34" charset="0"/>
                          <a:ea typeface="+mn-ea"/>
                          <a:cs typeface="Calibri" panose="020F0502020204030204" pitchFamily="34" charset="0"/>
                        </a:rPr>
                        <a:t>Pause déjeuner</a:t>
                      </a:r>
                    </a:p>
                  </a:txBody>
                  <a:tcPr marL="44450" marR="44450" marT="9525" marB="9525" anchor="ctr">
                    <a:lnL w="12700" cap="flat" cmpd="sng" algn="ctr">
                      <a:solidFill>
                        <a:schemeClr val="tx1"/>
                      </a:solidFill>
                      <a:prstDash val="solid"/>
                      <a:round/>
                      <a:headEnd type="none" w="med" len="med"/>
                      <a:tailEnd type="none" w="med" len="med"/>
                    </a:lnL>
                    <a:lnR w="28575" cap="flat" cmpd="sng" algn="ctr">
                      <a:solidFill>
                        <a:srgbClr val="31278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3156384"/>
                  </a:ext>
                </a:extLst>
              </a:tr>
              <a:tr h="0">
                <a:tc>
                  <a:txBody>
                    <a:bodyPr/>
                    <a:lstStyle/>
                    <a:p>
                      <a:pPr algn="ctr">
                        <a:lnSpc>
                          <a:spcPct val="107000"/>
                        </a:lnSpc>
                        <a:buNone/>
                      </a:pP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9525" marB="9525" anchor="ctr">
                    <a:lnL w="28575" cap="flat" cmpd="sng" algn="ctr">
                      <a:solidFill>
                        <a:srgbClr val="31278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mn-lt"/>
                          <a:ea typeface="+mn-ea"/>
                          <a:cs typeface="+mn-cs"/>
                        </a:rPr>
                        <a:t>Suite et fin de la séquence #02</a:t>
                      </a:r>
                      <a:endParaRPr kumimoji="0" lang="fr-FR"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txBody>
                  <a:tcPr marL="44450" marR="44450" marT="9525" marB="9525" anchor="ctr">
                    <a:lnL w="12700" cap="flat" cmpd="sng" algn="ctr">
                      <a:solidFill>
                        <a:schemeClr val="tx1"/>
                      </a:solidFill>
                      <a:prstDash val="solid"/>
                      <a:round/>
                      <a:headEnd type="none" w="med" len="med"/>
                      <a:tailEnd type="none" w="med" len="med"/>
                    </a:lnL>
                    <a:lnR w="28575" cap="flat" cmpd="sng" algn="ctr">
                      <a:solidFill>
                        <a:srgbClr val="31278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6104014"/>
                  </a:ext>
                </a:extLst>
              </a:tr>
              <a:tr h="0">
                <a:tc>
                  <a:txBody>
                    <a:bodyPr/>
                    <a:lstStyle/>
                    <a:p>
                      <a:pPr algn="ctr">
                        <a:lnSpc>
                          <a:spcPct val="107000"/>
                        </a:lnSpc>
                        <a:buNone/>
                      </a:pPr>
                      <a:r>
                        <a:rPr lang="fr-FR" sz="2800" dirty="0">
                          <a:effectLst/>
                          <a:latin typeface="Calibri" panose="020F0502020204030204" pitchFamily="34" charset="0"/>
                          <a:ea typeface="Calibri" panose="020F0502020204030204" pitchFamily="34" charset="0"/>
                          <a:cs typeface="Times New Roman" panose="02020603050405020304" pitchFamily="18" charset="0"/>
                        </a:rPr>
                        <a:t>17:40</a:t>
                      </a:r>
                    </a:p>
                  </a:txBody>
                  <a:tcPr marL="44450" marR="44450" marT="9525" marB="9525" anchor="ctr">
                    <a:lnL w="28575" cap="flat" cmpd="sng" algn="ctr">
                      <a:solidFill>
                        <a:srgbClr val="31278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312783"/>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2400" kern="1200" dirty="0">
                          <a:solidFill>
                            <a:schemeClr val="tx1"/>
                          </a:solidFill>
                          <a:effectLst/>
                          <a:latin typeface="Calibri" panose="020F0502020204030204" pitchFamily="34" charset="0"/>
                          <a:ea typeface="+mn-ea"/>
                          <a:cs typeface="Calibri" panose="020F0502020204030204" pitchFamily="34" charset="0"/>
                        </a:rPr>
                        <a:t>Fin de ma 1</a:t>
                      </a:r>
                      <a:r>
                        <a:rPr lang="fr-FR" sz="2400" kern="1200" baseline="30000" dirty="0">
                          <a:solidFill>
                            <a:schemeClr val="tx1"/>
                          </a:solidFill>
                          <a:effectLst/>
                          <a:latin typeface="Calibri" panose="020F0502020204030204" pitchFamily="34" charset="0"/>
                          <a:ea typeface="+mn-ea"/>
                          <a:cs typeface="Calibri" panose="020F0502020204030204" pitchFamily="34" charset="0"/>
                        </a:rPr>
                        <a:t>ère</a:t>
                      </a:r>
                      <a:r>
                        <a:rPr lang="fr-FR" sz="2400" kern="1200" dirty="0">
                          <a:solidFill>
                            <a:schemeClr val="tx1"/>
                          </a:solidFill>
                          <a:effectLst/>
                          <a:latin typeface="Calibri" panose="020F0502020204030204" pitchFamily="34" charset="0"/>
                          <a:ea typeface="+mn-ea"/>
                          <a:cs typeface="Calibri" panose="020F0502020204030204" pitchFamily="34" charset="0"/>
                        </a:rPr>
                        <a:t> journée</a:t>
                      </a:r>
                    </a:p>
                  </a:txBody>
                  <a:tcPr marL="44450" marR="44450" marT="9525" marB="9525" anchor="ctr">
                    <a:lnL w="12700" cap="flat" cmpd="sng" algn="ctr">
                      <a:solidFill>
                        <a:schemeClr val="tx1"/>
                      </a:solidFill>
                      <a:prstDash val="solid"/>
                      <a:round/>
                      <a:headEnd type="none" w="med" len="med"/>
                      <a:tailEnd type="none" w="med" len="med"/>
                    </a:lnL>
                    <a:lnR w="28575" cap="flat" cmpd="sng" algn="ctr">
                      <a:solidFill>
                        <a:srgbClr val="312783"/>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312783"/>
                      </a:solidFill>
                      <a:prstDash val="solid"/>
                      <a:round/>
                      <a:headEnd type="none" w="med" len="med"/>
                      <a:tailEnd type="none" w="med" len="med"/>
                    </a:lnB>
                    <a:noFill/>
                  </a:tcPr>
                </a:tc>
                <a:extLst>
                  <a:ext uri="{0D108BD9-81ED-4DB2-BD59-A6C34878D82A}">
                    <a16:rowId xmlns:a16="http://schemas.microsoft.com/office/drawing/2014/main" val="469956553"/>
                  </a:ext>
                </a:extLst>
              </a:tr>
            </a:tbl>
          </a:graphicData>
        </a:graphic>
      </p:graphicFrame>
      <p:pic>
        <p:nvPicPr>
          <p:cNvPr id="13" name="Image 12">
            <a:extLst>
              <a:ext uri="{FF2B5EF4-FFF2-40B4-BE49-F238E27FC236}">
                <a16:creationId xmlns:a16="http://schemas.microsoft.com/office/drawing/2014/main" id="{872B734D-7E4E-DC95-FC20-DB77F00282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565" y="730718"/>
            <a:ext cx="2423116" cy="1388273"/>
          </a:xfrm>
          <a:prstGeom prst="rect">
            <a:avLst/>
          </a:prstGeom>
        </p:spPr>
      </p:pic>
    </p:spTree>
    <p:extLst>
      <p:ext uri="{BB962C8B-B14F-4D97-AF65-F5344CB8AC3E}">
        <p14:creationId xmlns:p14="http://schemas.microsoft.com/office/powerpoint/2010/main" val="843225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5F22EF5-BF6B-C9EC-1748-32EA0BB7B529}"/>
              </a:ext>
            </a:extLst>
          </p:cNvPr>
          <p:cNvSpPr>
            <a:spLocks noGrp="1"/>
          </p:cNvSpPr>
          <p:nvPr>
            <p:ph type="sldNum" sz="quarter" idx="12"/>
          </p:nvPr>
        </p:nvSpPr>
        <p:spPr/>
        <p:txBody>
          <a:bodyPr/>
          <a:lstStyle/>
          <a:p>
            <a:fld id="{3CF3854E-4E18-4184-90CC-115D806569D8}" type="slidenum">
              <a:rPr lang="fr-FR" smtClean="0"/>
              <a:t>4</a:t>
            </a:fld>
            <a:endParaRPr lang="fr-FR"/>
          </a:p>
        </p:txBody>
      </p:sp>
      <p:sp>
        <p:nvSpPr>
          <p:cNvPr id="3" name="ZoneTexte 2">
            <a:extLst>
              <a:ext uri="{FF2B5EF4-FFF2-40B4-BE49-F238E27FC236}">
                <a16:creationId xmlns:a16="http://schemas.microsoft.com/office/drawing/2014/main" id="{F5D05D0B-ADF9-328B-F02F-C91BFACA6F11}"/>
              </a:ext>
            </a:extLst>
          </p:cNvPr>
          <p:cNvSpPr txBox="1"/>
          <p:nvPr/>
        </p:nvSpPr>
        <p:spPr>
          <a:xfrm>
            <a:off x="457199" y="3555458"/>
            <a:ext cx="11274357" cy="594393"/>
          </a:xfrm>
          <a:prstGeom prst="rect">
            <a:avLst/>
          </a:prstGeom>
          <a:noFill/>
        </p:spPr>
        <p:txBody>
          <a:bodyPr wrap="square" anchor="ctr">
            <a:spAutoFit/>
          </a:bodyPr>
          <a:lstStyle/>
          <a:p>
            <a:pPr lvl="0" algn="ctr">
              <a:lnSpc>
                <a:spcPct val="107000"/>
              </a:lnSpc>
              <a:defRPr/>
            </a:pPr>
            <a:r>
              <a:rPr lang="fr-FR" sz="3200" dirty="0">
                <a:latin typeface="Montserrat ExtraBold" panose="00000900000000000000" pitchFamily="2" charset="0"/>
              </a:rPr>
              <a:t>Présentation du CFF et de ses initiatives</a:t>
            </a:r>
            <a:endParaRPr lang="fr-FR" sz="3200" kern="1200" dirty="0">
              <a:solidFill>
                <a:schemeClr val="tx1"/>
              </a:solidFill>
              <a:effectLst/>
              <a:latin typeface="+mn-lt"/>
              <a:ea typeface="+mn-ea"/>
              <a:cs typeface="+mn-cs"/>
            </a:endParaRPr>
          </a:p>
        </p:txBody>
      </p:sp>
      <p:sp>
        <p:nvSpPr>
          <p:cNvPr id="4" name="ZoneTexte 3">
            <a:extLst>
              <a:ext uri="{FF2B5EF4-FFF2-40B4-BE49-F238E27FC236}">
                <a16:creationId xmlns:a16="http://schemas.microsoft.com/office/drawing/2014/main" id="{3D50EC70-D51A-99AF-EEBA-E6F0E1775FA8}"/>
              </a:ext>
            </a:extLst>
          </p:cNvPr>
          <p:cNvSpPr txBox="1"/>
          <p:nvPr/>
        </p:nvSpPr>
        <p:spPr>
          <a:xfrm>
            <a:off x="2777247" y="4844980"/>
            <a:ext cx="6099242" cy="369332"/>
          </a:xfrm>
          <a:prstGeom prst="rect">
            <a:avLst/>
          </a:prstGeom>
          <a:noFill/>
        </p:spPr>
        <p:txBody>
          <a:bodyPr wrap="square">
            <a:spAutoFit/>
          </a:bodyPr>
          <a:lstStyle/>
          <a:p>
            <a:pPr algn="ctr">
              <a:buNone/>
            </a:pPr>
            <a:r>
              <a:rPr lang="fr-FR" b="1" dirty="0"/>
              <a:t>François BOUVRY (NAE)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 7">
            <a:extLst>
              <a:ext uri="{FF2B5EF4-FFF2-40B4-BE49-F238E27FC236}">
                <a16:creationId xmlns:a16="http://schemas.microsoft.com/office/drawing/2014/main" id="{E48D0020-E102-6C4E-BFA8-1611560F17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3768" y="5214312"/>
            <a:ext cx="1921217" cy="1080000"/>
          </a:xfrm>
          <a:prstGeom prst="rect">
            <a:avLst/>
          </a:prstGeom>
        </p:spPr>
      </p:pic>
    </p:spTree>
    <p:extLst>
      <p:ext uri="{BB962C8B-B14F-4D97-AF65-F5344CB8AC3E}">
        <p14:creationId xmlns:p14="http://schemas.microsoft.com/office/powerpoint/2010/main" val="3865476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age 35">
            <a:extLst>
              <a:ext uri="{FF2B5EF4-FFF2-40B4-BE49-F238E27FC236}">
                <a16:creationId xmlns:a16="http://schemas.microsoft.com/office/drawing/2014/main" id="{933FDAD9-137C-AE97-C95E-342F9E488D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0842" y="1607679"/>
            <a:ext cx="554962" cy="554962"/>
          </a:xfrm>
          <a:prstGeom prst="rect">
            <a:avLst/>
          </a:prstGeom>
        </p:spPr>
      </p:pic>
      <p:sp>
        <p:nvSpPr>
          <p:cNvPr id="3" name="ZoneTexte 2">
            <a:extLst>
              <a:ext uri="{FF2B5EF4-FFF2-40B4-BE49-F238E27FC236}">
                <a16:creationId xmlns:a16="http://schemas.microsoft.com/office/drawing/2014/main" id="{4EBFA007-445E-A6DC-AF3D-B8C834D9024B}"/>
              </a:ext>
            </a:extLst>
          </p:cNvPr>
          <p:cNvSpPr txBox="1"/>
          <p:nvPr/>
        </p:nvSpPr>
        <p:spPr>
          <a:xfrm>
            <a:off x="2641089" y="5327747"/>
            <a:ext cx="7625941" cy="874085"/>
          </a:xfrm>
          <a:prstGeom prst="rect">
            <a:avLst/>
          </a:prstGeom>
          <a:noFill/>
        </p:spPr>
        <p:txBody>
          <a:bodyPr wrap="square">
            <a:spAutoFit/>
          </a:bodyPr>
          <a:lstStyle/>
          <a:p>
            <a:pPr algn="just" defTabSz="828975">
              <a:spcAft>
                <a:spcPts val="544"/>
              </a:spcAft>
            </a:pPr>
            <a:r>
              <a:rPr lang="fr-FR" sz="1270" dirty="0">
                <a:solidFill>
                  <a:srgbClr val="213C84"/>
                </a:solidFill>
                <a:latin typeface="Calibri" panose="020F0502020204030204" pitchFamily="34" charset="0"/>
                <a:ea typeface="Calibri" panose="020F0502020204030204" pitchFamily="34" charset="0"/>
                <a:cs typeface="DIN Alternate"/>
              </a:rPr>
              <a:t>Sous l’impulsion des pôles et filières de compétitivité (ASTech Paris Région, NAE et NextMove) et de l’Institut de Recherche Technologique (IRT) Saint-Exupéry de Toulouse, </a:t>
            </a:r>
            <a:r>
              <a:rPr lang="fr-FR" sz="1270" b="1" dirty="0">
                <a:solidFill>
                  <a:srgbClr val="213C84"/>
                </a:solidFill>
                <a:latin typeface="Calibri" panose="020F0502020204030204" pitchFamily="34" charset="0"/>
                <a:ea typeface="Calibri" panose="020F0502020204030204" pitchFamily="34" charset="0"/>
                <a:cs typeface="DIN Alternate"/>
              </a:rPr>
              <a:t>le CFF est destiné à créer une synergie entre les universitaires, les laboratoires, les PME/PMI et les industries autour de la fiabilité des composants et des systèmes électroniques</a:t>
            </a:r>
            <a:r>
              <a:rPr lang="fr-FR" sz="1270" dirty="0">
                <a:solidFill>
                  <a:srgbClr val="213C84"/>
                </a:solidFill>
                <a:latin typeface="Calibri" panose="020F0502020204030204" pitchFamily="34" charset="0"/>
                <a:ea typeface="Calibri" panose="020F0502020204030204" pitchFamily="34" charset="0"/>
                <a:cs typeface="DIN Alternate"/>
              </a:rPr>
              <a:t>. Le CFF vient compléter une brique de la sûreté de fonctionnement des systèmes.</a:t>
            </a:r>
            <a:endParaRPr lang="fr-FR" sz="1270" dirty="0">
              <a:solidFill>
                <a:srgbClr val="213C84"/>
              </a:solidFill>
              <a:latin typeface="DIN Alternate"/>
              <a:ea typeface="Calibri" panose="020F0502020204030204" pitchFamily="34" charset="0"/>
              <a:cs typeface="DIN Alternate"/>
            </a:endParaRPr>
          </a:p>
        </p:txBody>
      </p:sp>
      <p:pic>
        <p:nvPicPr>
          <p:cNvPr id="42" name="Image 41">
            <a:extLst>
              <a:ext uri="{FF2B5EF4-FFF2-40B4-BE49-F238E27FC236}">
                <a16:creationId xmlns:a16="http://schemas.microsoft.com/office/drawing/2014/main" id="{835C90E7-F57C-06A9-12F9-D873F0EA1E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53486" y="4509083"/>
            <a:ext cx="489673" cy="489673"/>
          </a:xfrm>
          <a:prstGeom prst="rect">
            <a:avLst/>
          </a:prstGeom>
        </p:spPr>
      </p:pic>
      <p:pic>
        <p:nvPicPr>
          <p:cNvPr id="47" name="Image 46">
            <a:extLst>
              <a:ext uri="{FF2B5EF4-FFF2-40B4-BE49-F238E27FC236}">
                <a16:creationId xmlns:a16="http://schemas.microsoft.com/office/drawing/2014/main" id="{56E133DB-E4DB-79DD-674A-8A4884D3D24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53486" y="5090046"/>
            <a:ext cx="489673" cy="489673"/>
          </a:xfrm>
          <a:prstGeom prst="rect">
            <a:avLst/>
          </a:prstGeom>
        </p:spPr>
      </p:pic>
      <p:sp>
        <p:nvSpPr>
          <p:cNvPr id="5" name="Sous-titre 4">
            <a:extLst>
              <a:ext uri="{FF2B5EF4-FFF2-40B4-BE49-F238E27FC236}">
                <a16:creationId xmlns:a16="http://schemas.microsoft.com/office/drawing/2014/main" id="{A2EF43C0-55FF-429C-8601-A7C191CA6EC2}"/>
              </a:ext>
            </a:extLst>
          </p:cNvPr>
          <p:cNvSpPr>
            <a:spLocks noGrp="1"/>
          </p:cNvSpPr>
          <p:nvPr>
            <p:ph type="subTitle" idx="4"/>
          </p:nvPr>
        </p:nvSpPr>
        <p:spPr>
          <a:xfrm>
            <a:off x="3663488" y="813420"/>
            <a:ext cx="8022078" cy="301365"/>
          </a:xfrm>
        </p:spPr>
        <p:txBody>
          <a:bodyPr/>
          <a:lstStyle/>
          <a:p>
            <a:r>
              <a:rPr lang="fr-FR" sz="2176" dirty="0"/>
              <a:t>Enjeux et Objectifs </a:t>
            </a:r>
          </a:p>
        </p:txBody>
      </p:sp>
      <p:sp>
        <p:nvSpPr>
          <p:cNvPr id="12" name="ZoneTexte 11">
            <a:extLst>
              <a:ext uri="{FF2B5EF4-FFF2-40B4-BE49-F238E27FC236}">
                <a16:creationId xmlns:a16="http://schemas.microsoft.com/office/drawing/2014/main" id="{39EECF6E-ADB2-F414-3014-8642AB911B25}"/>
              </a:ext>
            </a:extLst>
          </p:cNvPr>
          <p:cNvSpPr txBox="1"/>
          <p:nvPr/>
        </p:nvSpPr>
        <p:spPr>
          <a:xfrm>
            <a:off x="2641088" y="4616430"/>
            <a:ext cx="8020157" cy="845809"/>
          </a:xfrm>
          <a:prstGeom prst="rect">
            <a:avLst/>
          </a:prstGeom>
          <a:noFill/>
        </p:spPr>
        <p:txBody>
          <a:bodyPr wrap="square">
            <a:spAutoFit/>
          </a:bodyPr>
          <a:lstStyle/>
          <a:p>
            <a:pPr defTabSz="828975"/>
            <a:r>
              <a:rPr lang="fr-FR" sz="1632" u="sng" dirty="0">
                <a:solidFill>
                  <a:srgbClr val="213C84"/>
                </a:solidFill>
                <a:latin typeface="Calibri" panose="020F0502020204030204" pitchFamily="34" charset="0"/>
                <a:ea typeface="Calibri" panose="020F0502020204030204" pitchFamily="34" charset="0"/>
              </a:rPr>
              <a:t>Périmètre</a:t>
            </a:r>
            <a:r>
              <a:rPr lang="fr-FR" sz="1632" dirty="0">
                <a:solidFill>
                  <a:srgbClr val="213C84"/>
                </a:solidFill>
                <a:latin typeface="Calibri" panose="020F0502020204030204" pitchFamily="34" charset="0"/>
                <a:ea typeface="Calibri" panose="020F0502020204030204" pitchFamily="34" charset="0"/>
              </a:rPr>
              <a:t> : Tous les secteurs sont concernés par des problèmes de fiabilité très sérieux : </a:t>
            </a:r>
          </a:p>
          <a:p>
            <a:pPr marL="814782" indent="-814782" defTabSz="828975"/>
            <a:r>
              <a:rPr lang="fr-FR" sz="1632" b="1" dirty="0">
                <a:solidFill>
                  <a:srgbClr val="213C84"/>
                </a:solidFill>
                <a:latin typeface="Calibri" panose="020F0502020204030204" pitchFamily="34" charset="0"/>
                <a:ea typeface="Calibri" panose="020F0502020204030204" pitchFamily="34" charset="0"/>
              </a:rPr>
              <a:t>	automobile, aéronautique, spatial, ferroviaire, naval, défense, énergie, médical, </a:t>
            </a:r>
            <a:r>
              <a:rPr lang="fr-FR" sz="1632" dirty="0">
                <a:solidFill>
                  <a:srgbClr val="213C84"/>
                </a:solidFill>
                <a:latin typeface="Calibri" panose="020F0502020204030204" pitchFamily="34" charset="0"/>
                <a:ea typeface="Calibri" panose="020F0502020204030204" pitchFamily="34" charset="0"/>
              </a:rPr>
              <a:t>…</a:t>
            </a:r>
            <a:endParaRPr lang="fr-FR" sz="1632" dirty="0">
              <a:solidFill>
                <a:srgbClr val="213C84"/>
              </a:solidFill>
              <a:latin typeface="Calibri"/>
            </a:endParaRPr>
          </a:p>
        </p:txBody>
      </p:sp>
      <p:sp>
        <p:nvSpPr>
          <p:cNvPr id="13" name="ZoneTexte 12">
            <a:extLst>
              <a:ext uri="{FF2B5EF4-FFF2-40B4-BE49-F238E27FC236}">
                <a16:creationId xmlns:a16="http://schemas.microsoft.com/office/drawing/2014/main" id="{CF19DFD6-76E5-5D16-008E-04FC4E1A79FE}"/>
              </a:ext>
            </a:extLst>
          </p:cNvPr>
          <p:cNvSpPr txBox="1"/>
          <p:nvPr/>
        </p:nvSpPr>
        <p:spPr>
          <a:xfrm>
            <a:off x="2641088" y="1470675"/>
            <a:ext cx="7076169" cy="1348126"/>
          </a:xfrm>
          <a:prstGeom prst="rect">
            <a:avLst/>
          </a:prstGeom>
          <a:noFill/>
        </p:spPr>
        <p:txBody>
          <a:bodyPr wrap="square">
            <a:spAutoFit/>
          </a:bodyPr>
          <a:lstStyle/>
          <a:p>
            <a:pPr defTabSz="828975"/>
            <a:r>
              <a:rPr lang="fr-FR" sz="1632" u="sng" dirty="0">
                <a:solidFill>
                  <a:srgbClr val="213C84"/>
                </a:solidFill>
                <a:latin typeface="Calibri"/>
                <a:ea typeface="Calibri" panose="020F0502020204030204" pitchFamily="34" charset="0"/>
              </a:rPr>
              <a:t>Contexte</a:t>
            </a:r>
            <a:r>
              <a:rPr lang="fr-FR" sz="1632" dirty="0">
                <a:solidFill>
                  <a:srgbClr val="213C84"/>
                </a:solidFill>
                <a:latin typeface="Calibri"/>
                <a:ea typeface="Calibri" panose="020F0502020204030204" pitchFamily="34" charset="0"/>
              </a:rPr>
              <a:t> :</a:t>
            </a:r>
          </a:p>
          <a:p>
            <a:pPr marL="259056" indent="-259056" defTabSz="828975">
              <a:buFont typeface="Arial" panose="020B0604020202020204" pitchFamily="34" charset="0"/>
              <a:buChar char="•"/>
            </a:pPr>
            <a:r>
              <a:rPr lang="fr-FR" sz="1632" dirty="0">
                <a:solidFill>
                  <a:srgbClr val="213C84"/>
                </a:solidFill>
                <a:latin typeface="Calibri"/>
              </a:rPr>
              <a:t>Intégration de plus en plus forte des systèmes</a:t>
            </a:r>
          </a:p>
          <a:p>
            <a:pPr marL="259056" indent="-259056" defTabSz="828975">
              <a:buFont typeface="Arial" panose="020B0604020202020204" pitchFamily="34" charset="0"/>
              <a:buChar char="•"/>
            </a:pPr>
            <a:r>
              <a:rPr lang="fr-FR" sz="1632" dirty="0">
                <a:solidFill>
                  <a:srgbClr val="213C84"/>
                </a:solidFill>
                <a:latin typeface="Calibri"/>
              </a:rPr>
              <a:t>Montée en puissance des composants de puissance</a:t>
            </a:r>
          </a:p>
          <a:p>
            <a:pPr marL="259056" indent="-259056" defTabSz="828975">
              <a:buFont typeface="Arial" panose="020B0604020202020204" pitchFamily="34" charset="0"/>
              <a:buChar char="•"/>
            </a:pPr>
            <a:r>
              <a:rPr lang="fr-FR" sz="1632" dirty="0">
                <a:solidFill>
                  <a:srgbClr val="213C84"/>
                </a:solidFill>
                <a:latin typeface="Calibri"/>
              </a:rPr>
              <a:t>La mise sur le marché de composants électroniques très intégrés </a:t>
            </a:r>
          </a:p>
          <a:p>
            <a:pPr marL="259056" indent="-259056" defTabSz="828975">
              <a:buFont typeface="Arial" panose="020B0604020202020204" pitchFamily="34" charset="0"/>
              <a:buChar char="•"/>
            </a:pPr>
            <a:r>
              <a:rPr lang="fr-FR" sz="1632" dirty="0">
                <a:solidFill>
                  <a:srgbClr val="213C84"/>
                </a:solidFill>
                <a:latin typeface="Calibri"/>
              </a:rPr>
              <a:t>L’accroissement de la complexité des systèmes électroniques embarqués </a:t>
            </a:r>
          </a:p>
        </p:txBody>
      </p:sp>
      <p:sp>
        <p:nvSpPr>
          <p:cNvPr id="10" name="ZoneTexte 9">
            <a:extLst>
              <a:ext uri="{FF2B5EF4-FFF2-40B4-BE49-F238E27FC236}">
                <a16:creationId xmlns:a16="http://schemas.microsoft.com/office/drawing/2014/main" id="{E0E3CAAF-3268-98EE-2E15-90F048457233}"/>
              </a:ext>
            </a:extLst>
          </p:cNvPr>
          <p:cNvSpPr txBox="1"/>
          <p:nvPr/>
        </p:nvSpPr>
        <p:spPr>
          <a:xfrm>
            <a:off x="2641089" y="2935542"/>
            <a:ext cx="7625941" cy="1555667"/>
          </a:xfrm>
          <a:prstGeom prst="roundRect">
            <a:avLst/>
          </a:prstGeom>
          <a:solidFill>
            <a:srgbClr val="D2DEEF"/>
          </a:solidFill>
        </p:spPr>
        <p:txBody>
          <a:bodyPr wrap="square" anchor="ctr">
            <a:noAutofit/>
          </a:bodyPr>
          <a:lstStyle/>
          <a:p>
            <a:pPr>
              <a:tabLst>
                <a:tab pos="488033" algn="l"/>
              </a:tabLst>
            </a:pPr>
            <a:r>
              <a:rPr lang="fr-FR" sz="1814" b="1" u="sng" dirty="0">
                <a:solidFill>
                  <a:srgbClr val="213C84"/>
                </a:solidFill>
              </a:rPr>
              <a:t>Objectifs</a:t>
            </a:r>
            <a:r>
              <a:rPr lang="fr-FR" sz="1814" dirty="0">
                <a:solidFill>
                  <a:srgbClr val="213C84"/>
                </a:solidFill>
              </a:rPr>
              <a:t> </a:t>
            </a:r>
          </a:p>
          <a:p>
            <a:r>
              <a:rPr lang="fr-FR" sz="1814" dirty="0">
                <a:solidFill>
                  <a:srgbClr val="213C84"/>
                </a:solidFill>
                <a:latin typeface="Calibri" panose="020F0502020204030204" pitchFamily="34" charset="0"/>
                <a:ea typeface="Calibri" panose="020F0502020204030204" pitchFamily="34" charset="0"/>
                <a:cs typeface="DIN Alternate"/>
              </a:rPr>
              <a:t>La vocation du </a:t>
            </a:r>
            <a:r>
              <a:rPr lang="fr-FR" sz="1814" b="1" dirty="0">
                <a:solidFill>
                  <a:srgbClr val="213C84"/>
                </a:solidFill>
                <a:latin typeface="Calibri" panose="020F0502020204030204" pitchFamily="34" charset="0"/>
                <a:ea typeface="Calibri" panose="020F0502020204030204" pitchFamily="34" charset="0"/>
                <a:cs typeface="DIN Alternate"/>
              </a:rPr>
              <a:t>Centre Français de Fiabilité [CFF] </a:t>
            </a:r>
            <a:r>
              <a:rPr lang="fr-FR" sz="1814" dirty="0">
                <a:solidFill>
                  <a:srgbClr val="213C84"/>
                </a:solidFill>
                <a:latin typeface="Calibri" panose="020F0502020204030204" pitchFamily="34" charset="0"/>
                <a:ea typeface="Calibri" panose="020F0502020204030204" pitchFamily="34" charset="0"/>
                <a:cs typeface="DIN Alternate"/>
              </a:rPr>
              <a:t>est de </a:t>
            </a:r>
            <a:r>
              <a:rPr lang="fr-FR" sz="1814" b="1" dirty="0">
                <a:solidFill>
                  <a:srgbClr val="213C84"/>
                </a:solidFill>
                <a:latin typeface="Calibri" panose="020F0502020204030204" pitchFamily="34" charset="0"/>
                <a:ea typeface="Calibri" panose="020F0502020204030204" pitchFamily="34" charset="0"/>
                <a:cs typeface="DIN Alternate"/>
              </a:rPr>
              <a:t>réunir </a:t>
            </a:r>
            <a:br>
              <a:rPr lang="fr-FR" sz="1814" b="1" dirty="0">
                <a:solidFill>
                  <a:srgbClr val="213C84"/>
                </a:solidFill>
                <a:latin typeface="Calibri" panose="020F0502020204030204" pitchFamily="34" charset="0"/>
                <a:ea typeface="Calibri" panose="020F0502020204030204" pitchFamily="34" charset="0"/>
                <a:cs typeface="DIN Alternate"/>
              </a:rPr>
            </a:br>
            <a:r>
              <a:rPr lang="fr-FR" sz="1814" b="1" dirty="0">
                <a:solidFill>
                  <a:srgbClr val="213C84"/>
                </a:solidFill>
                <a:latin typeface="Calibri" panose="020F0502020204030204" pitchFamily="34" charset="0"/>
                <a:ea typeface="Calibri" panose="020F0502020204030204" pitchFamily="34" charset="0"/>
                <a:cs typeface="DIN Alternate"/>
              </a:rPr>
              <a:t>des experts des composants et des systèmes électroniques embarqués </a:t>
            </a:r>
            <a:br>
              <a:rPr lang="fr-FR" sz="1814" b="1" dirty="0">
                <a:solidFill>
                  <a:srgbClr val="213C84"/>
                </a:solidFill>
                <a:latin typeface="Calibri" panose="020F0502020204030204" pitchFamily="34" charset="0"/>
                <a:ea typeface="Calibri" panose="020F0502020204030204" pitchFamily="34" charset="0"/>
                <a:cs typeface="DIN Alternate"/>
              </a:rPr>
            </a:br>
            <a:r>
              <a:rPr lang="fr-FR" sz="1814" dirty="0">
                <a:solidFill>
                  <a:srgbClr val="213C84"/>
                </a:solidFill>
                <a:latin typeface="Calibri" panose="020F0502020204030204" pitchFamily="34" charset="0"/>
                <a:ea typeface="Calibri" panose="020F0502020204030204" pitchFamily="34" charset="0"/>
                <a:cs typeface="DIN Alternate"/>
              </a:rPr>
              <a:t>p</a:t>
            </a:r>
            <a:r>
              <a:rPr lang="fr-FR" sz="1814" dirty="0">
                <a:solidFill>
                  <a:srgbClr val="213C84"/>
                </a:solidFill>
              </a:rPr>
              <a:t>our aider les industriels à améliorer leurs produits ou services. </a:t>
            </a:r>
          </a:p>
        </p:txBody>
      </p:sp>
      <p:pic>
        <p:nvPicPr>
          <p:cNvPr id="24" name="Image 23">
            <a:extLst>
              <a:ext uri="{FF2B5EF4-FFF2-40B4-BE49-F238E27FC236}">
                <a16:creationId xmlns:a16="http://schemas.microsoft.com/office/drawing/2014/main" id="{060E88E6-067D-5582-9452-09B4B9AA117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553486" y="2766194"/>
            <a:ext cx="489673" cy="489673"/>
          </a:xfrm>
          <a:prstGeom prst="rect">
            <a:avLst/>
          </a:prstGeom>
        </p:spPr>
      </p:pic>
      <p:pic>
        <p:nvPicPr>
          <p:cNvPr id="26" name="Image 25">
            <a:extLst>
              <a:ext uri="{FF2B5EF4-FFF2-40B4-BE49-F238E27FC236}">
                <a16:creationId xmlns:a16="http://schemas.microsoft.com/office/drawing/2014/main" id="{65A8CC4B-3A31-C7B5-65FC-D71E10BD4A3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53486" y="2185232"/>
            <a:ext cx="489673" cy="489673"/>
          </a:xfrm>
          <a:prstGeom prst="rect">
            <a:avLst/>
          </a:prstGeom>
        </p:spPr>
      </p:pic>
      <p:pic>
        <p:nvPicPr>
          <p:cNvPr id="32" name="Image 31">
            <a:extLst>
              <a:ext uri="{FF2B5EF4-FFF2-40B4-BE49-F238E27FC236}">
                <a16:creationId xmlns:a16="http://schemas.microsoft.com/office/drawing/2014/main" id="{3E5FF22B-E542-1237-EC7C-8A9516E9948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53486" y="3347157"/>
            <a:ext cx="489673" cy="489673"/>
          </a:xfrm>
          <a:prstGeom prst="rect">
            <a:avLst/>
          </a:prstGeom>
        </p:spPr>
      </p:pic>
      <p:pic>
        <p:nvPicPr>
          <p:cNvPr id="38" name="Image 37">
            <a:extLst>
              <a:ext uri="{FF2B5EF4-FFF2-40B4-BE49-F238E27FC236}">
                <a16:creationId xmlns:a16="http://schemas.microsoft.com/office/drawing/2014/main" id="{877C4A2A-C219-186A-E789-7A108FD6A25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553486" y="3928120"/>
            <a:ext cx="489673" cy="489673"/>
          </a:xfrm>
          <a:prstGeom prst="rect">
            <a:avLst/>
          </a:prstGeom>
        </p:spPr>
      </p:pic>
      <p:pic>
        <p:nvPicPr>
          <p:cNvPr id="2" name="Image 1">
            <a:extLst>
              <a:ext uri="{FF2B5EF4-FFF2-40B4-BE49-F238E27FC236}">
                <a16:creationId xmlns:a16="http://schemas.microsoft.com/office/drawing/2014/main" id="{EBD103BB-215A-F26C-3541-F773CCDEE4F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553486" y="5671010"/>
            <a:ext cx="489673" cy="489673"/>
          </a:xfrm>
          <a:prstGeom prst="rect">
            <a:avLst/>
          </a:prstGeom>
        </p:spPr>
      </p:pic>
    </p:spTree>
    <p:extLst>
      <p:ext uri="{BB962C8B-B14F-4D97-AF65-F5344CB8AC3E}">
        <p14:creationId xmlns:p14="http://schemas.microsoft.com/office/powerpoint/2010/main" val="720874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ous-titre 44">
            <a:extLst>
              <a:ext uri="{FF2B5EF4-FFF2-40B4-BE49-F238E27FC236}">
                <a16:creationId xmlns:a16="http://schemas.microsoft.com/office/drawing/2014/main" id="{62349C8C-1062-594D-92FD-56830F1BF545}"/>
              </a:ext>
            </a:extLst>
          </p:cNvPr>
          <p:cNvSpPr>
            <a:spLocks noGrp="1"/>
          </p:cNvSpPr>
          <p:nvPr>
            <p:ph type="subTitle" idx="4"/>
          </p:nvPr>
        </p:nvSpPr>
        <p:spPr>
          <a:xfrm>
            <a:off x="3663488" y="813420"/>
            <a:ext cx="8022078" cy="301365"/>
          </a:xfrm>
        </p:spPr>
        <p:txBody>
          <a:bodyPr/>
          <a:lstStyle/>
          <a:p>
            <a:r>
              <a:rPr lang="fr-FR" sz="2176" dirty="0"/>
              <a:t>Feuille de route 2024-2026</a:t>
            </a:r>
          </a:p>
        </p:txBody>
      </p:sp>
      <p:sp>
        <p:nvSpPr>
          <p:cNvPr id="3" name="ZoneTexte 2">
            <a:extLst>
              <a:ext uri="{FF2B5EF4-FFF2-40B4-BE49-F238E27FC236}">
                <a16:creationId xmlns:a16="http://schemas.microsoft.com/office/drawing/2014/main" id="{4373BBB3-3839-31D6-8DB6-80BBDBA65F07}"/>
              </a:ext>
            </a:extLst>
          </p:cNvPr>
          <p:cNvSpPr txBox="1"/>
          <p:nvPr/>
        </p:nvSpPr>
        <p:spPr>
          <a:xfrm>
            <a:off x="291748" y="1668908"/>
            <a:ext cx="10226539" cy="371512"/>
          </a:xfrm>
          <a:prstGeom prst="rect">
            <a:avLst/>
          </a:prstGeom>
          <a:noFill/>
        </p:spPr>
        <p:txBody>
          <a:bodyPr wrap="square" rtlCol="0">
            <a:spAutoFit/>
          </a:bodyPr>
          <a:lstStyle/>
          <a:p>
            <a:r>
              <a:rPr lang="fr-FR" sz="1814" dirty="0">
                <a:solidFill>
                  <a:srgbClr val="223D84"/>
                </a:solidFill>
              </a:rPr>
              <a:t>Le CFF s’articule autour de 3 axes pour renforcer la fiabilité des composants et des systèmes électroniques</a:t>
            </a:r>
          </a:p>
        </p:txBody>
      </p:sp>
      <p:sp>
        <p:nvSpPr>
          <p:cNvPr id="2" name="ZoneTexte 1">
            <a:extLst>
              <a:ext uri="{FF2B5EF4-FFF2-40B4-BE49-F238E27FC236}">
                <a16:creationId xmlns:a16="http://schemas.microsoft.com/office/drawing/2014/main" id="{12411693-5E03-C0D4-5B55-35F09436AADE}"/>
              </a:ext>
            </a:extLst>
          </p:cNvPr>
          <p:cNvSpPr txBox="1"/>
          <p:nvPr/>
        </p:nvSpPr>
        <p:spPr>
          <a:xfrm>
            <a:off x="4300534" y="2113097"/>
            <a:ext cx="3590932" cy="4124583"/>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lstStyle>
            <a:defPPr>
              <a:defRPr lang="fr-FR"/>
            </a:defPPr>
            <a:lvl1pPr>
              <a:defRPr sz="2000" b="1">
                <a:solidFill>
                  <a:srgbClr val="213C84"/>
                </a:solidFill>
              </a:defRPr>
            </a:lvl1pPr>
          </a:lstStyle>
          <a:p>
            <a:r>
              <a:rPr lang="fr-FR" sz="1814" dirty="0"/>
              <a:t>Axe 2 : </a:t>
            </a:r>
            <a:r>
              <a:rPr lang="fr-FR" sz="1814" b="0" dirty="0"/>
              <a:t>Renforcer la fiabilité des industriels en offrant des services d’expertise :</a:t>
            </a:r>
          </a:p>
        </p:txBody>
      </p:sp>
      <p:sp>
        <p:nvSpPr>
          <p:cNvPr id="6" name="ZoneTexte 5">
            <a:extLst>
              <a:ext uri="{FF2B5EF4-FFF2-40B4-BE49-F238E27FC236}">
                <a16:creationId xmlns:a16="http://schemas.microsoft.com/office/drawing/2014/main" id="{215ADADE-9327-A423-7C85-8BB458234001}"/>
              </a:ext>
            </a:extLst>
          </p:cNvPr>
          <p:cNvSpPr txBox="1"/>
          <p:nvPr/>
        </p:nvSpPr>
        <p:spPr>
          <a:xfrm>
            <a:off x="8309320" y="2113098"/>
            <a:ext cx="3590932" cy="4128486"/>
          </a:xfrm>
          <a:prstGeom prst="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wrap="square" rtlCol="0">
            <a:noAutofit/>
          </a:bodyPr>
          <a:lstStyle>
            <a:defPPr>
              <a:defRPr lang="fr-FR"/>
            </a:defPPr>
            <a:lvl1pPr>
              <a:defRPr sz="2000" b="1">
                <a:solidFill>
                  <a:srgbClr val="213C84"/>
                </a:solidFill>
              </a:defRPr>
            </a:lvl1pPr>
          </a:lstStyle>
          <a:p>
            <a:pPr marL="732729" indent="-732729"/>
            <a:r>
              <a:rPr lang="fr-FR" sz="1814" dirty="0"/>
              <a:t>Axe 3 : </a:t>
            </a:r>
            <a:r>
              <a:rPr lang="fr-FR" sz="1814" b="0" dirty="0"/>
              <a:t>Structurer et faciliter les activités RTI :</a:t>
            </a:r>
          </a:p>
        </p:txBody>
      </p:sp>
      <p:sp>
        <p:nvSpPr>
          <p:cNvPr id="8" name="ZoneTexte 7">
            <a:extLst>
              <a:ext uri="{FF2B5EF4-FFF2-40B4-BE49-F238E27FC236}">
                <a16:creationId xmlns:a16="http://schemas.microsoft.com/office/drawing/2014/main" id="{F1F341AE-C5EC-0486-0B4B-78437952B4F0}"/>
              </a:ext>
            </a:extLst>
          </p:cNvPr>
          <p:cNvSpPr txBox="1"/>
          <p:nvPr/>
        </p:nvSpPr>
        <p:spPr>
          <a:xfrm>
            <a:off x="291748" y="2113097"/>
            <a:ext cx="3590932" cy="4124583"/>
          </a:xfrm>
          <a:prstGeom prst="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marL="732729" indent="-732729"/>
            <a:r>
              <a:rPr lang="fr-FR" sz="1814" b="1" dirty="0">
                <a:solidFill>
                  <a:srgbClr val="213C84"/>
                </a:solidFill>
              </a:rPr>
              <a:t>Axe 1 : </a:t>
            </a:r>
            <a:r>
              <a:rPr lang="fr-FR" sz="1814" dirty="0">
                <a:solidFill>
                  <a:srgbClr val="213C84"/>
                </a:solidFill>
              </a:rPr>
              <a:t>Coordonner l’écosystème et renforcer les synergies : </a:t>
            </a:r>
          </a:p>
        </p:txBody>
      </p:sp>
      <p:sp>
        <p:nvSpPr>
          <p:cNvPr id="10" name="Rectangle 9">
            <a:extLst>
              <a:ext uri="{FF2B5EF4-FFF2-40B4-BE49-F238E27FC236}">
                <a16:creationId xmlns:a16="http://schemas.microsoft.com/office/drawing/2014/main" id="{A098BC9D-9B49-4D44-981C-16CBB6F3354E}"/>
              </a:ext>
            </a:extLst>
          </p:cNvPr>
          <p:cNvSpPr/>
          <p:nvPr/>
        </p:nvSpPr>
        <p:spPr>
          <a:xfrm>
            <a:off x="5002280" y="4151656"/>
            <a:ext cx="2611587" cy="652897"/>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a:r>
              <a:rPr lang="fr-FR" sz="2086" b="1" cap="small" dirty="0">
                <a:solidFill>
                  <a:prstClr val="white"/>
                </a:solidFill>
                <a:latin typeface="Calibri"/>
              </a:rPr>
              <a:t>Expertises </a:t>
            </a:r>
          </a:p>
        </p:txBody>
      </p:sp>
      <p:sp>
        <p:nvSpPr>
          <p:cNvPr id="14" name="Rectangle 13">
            <a:extLst>
              <a:ext uri="{FF2B5EF4-FFF2-40B4-BE49-F238E27FC236}">
                <a16:creationId xmlns:a16="http://schemas.microsoft.com/office/drawing/2014/main" id="{F8DDD794-F58F-B9C1-9079-0AB630F700C1}"/>
              </a:ext>
            </a:extLst>
          </p:cNvPr>
          <p:cNvSpPr/>
          <p:nvPr/>
        </p:nvSpPr>
        <p:spPr>
          <a:xfrm>
            <a:off x="8852769" y="4124361"/>
            <a:ext cx="2611587" cy="652897"/>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a:r>
              <a:rPr lang="fr-FR" sz="2086" b="1" cap="small" dirty="0">
                <a:solidFill>
                  <a:prstClr val="white"/>
                </a:solidFill>
                <a:latin typeface="Calibri"/>
              </a:rPr>
              <a:t>Veille Technologique</a:t>
            </a:r>
          </a:p>
        </p:txBody>
      </p:sp>
      <p:sp>
        <p:nvSpPr>
          <p:cNvPr id="15" name="Rectangle 14">
            <a:extLst>
              <a:ext uri="{FF2B5EF4-FFF2-40B4-BE49-F238E27FC236}">
                <a16:creationId xmlns:a16="http://schemas.microsoft.com/office/drawing/2014/main" id="{5379BE44-1688-7E06-0309-7BBB81AE1B94}"/>
              </a:ext>
            </a:extLst>
          </p:cNvPr>
          <p:cNvSpPr/>
          <p:nvPr/>
        </p:nvSpPr>
        <p:spPr>
          <a:xfrm>
            <a:off x="8852769" y="3177635"/>
            <a:ext cx="2611587" cy="652897"/>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a:r>
              <a:rPr lang="fr-FR" sz="2086" b="1" cap="small" dirty="0">
                <a:solidFill>
                  <a:prstClr val="white"/>
                </a:solidFill>
                <a:latin typeface="Calibri"/>
              </a:rPr>
              <a:t>Groupes de Travail</a:t>
            </a:r>
          </a:p>
        </p:txBody>
      </p:sp>
      <p:sp>
        <p:nvSpPr>
          <p:cNvPr id="16" name="Rectangle 15">
            <a:extLst>
              <a:ext uri="{FF2B5EF4-FFF2-40B4-BE49-F238E27FC236}">
                <a16:creationId xmlns:a16="http://schemas.microsoft.com/office/drawing/2014/main" id="{AE7CAADF-5730-65AA-CBE5-4D3BE6006565}"/>
              </a:ext>
            </a:extLst>
          </p:cNvPr>
          <p:cNvSpPr/>
          <p:nvPr/>
        </p:nvSpPr>
        <p:spPr>
          <a:xfrm>
            <a:off x="745241" y="3177635"/>
            <a:ext cx="2611587" cy="652897"/>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2086" b="1" cap="small" dirty="0">
                <a:solidFill>
                  <a:prstClr val="white"/>
                </a:solidFill>
                <a:latin typeface="Calibri"/>
              </a:rPr>
              <a:t>Réseau « Fiabilité » </a:t>
            </a:r>
            <a:br>
              <a:rPr lang="fr-FR" sz="2086" b="1" cap="small" dirty="0">
                <a:solidFill>
                  <a:prstClr val="white"/>
                </a:solidFill>
                <a:latin typeface="Calibri"/>
              </a:rPr>
            </a:br>
            <a:r>
              <a:rPr lang="fr-FR" sz="2086" b="1" cap="small" dirty="0">
                <a:solidFill>
                  <a:prstClr val="white"/>
                </a:solidFill>
                <a:latin typeface="Calibri"/>
              </a:rPr>
              <a:t>et Synergies</a:t>
            </a:r>
          </a:p>
        </p:txBody>
      </p:sp>
      <p:sp>
        <p:nvSpPr>
          <p:cNvPr id="17" name="Rectangle 16">
            <a:extLst>
              <a:ext uri="{FF2B5EF4-FFF2-40B4-BE49-F238E27FC236}">
                <a16:creationId xmlns:a16="http://schemas.microsoft.com/office/drawing/2014/main" id="{3E20E57A-630D-4B62-A128-2F0C790BACA2}"/>
              </a:ext>
            </a:extLst>
          </p:cNvPr>
          <p:cNvSpPr/>
          <p:nvPr/>
        </p:nvSpPr>
        <p:spPr>
          <a:xfrm>
            <a:off x="4980681" y="3177635"/>
            <a:ext cx="2611587" cy="652897"/>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2086" b="1" cap="small" dirty="0">
                <a:solidFill>
                  <a:prstClr val="white"/>
                </a:solidFill>
                <a:latin typeface="Calibri"/>
              </a:rPr>
              <a:t>Temps Forts</a:t>
            </a:r>
          </a:p>
        </p:txBody>
      </p:sp>
      <p:sp>
        <p:nvSpPr>
          <p:cNvPr id="19" name="Rectangle 18">
            <a:extLst>
              <a:ext uri="{FF2B5EF4-FFF2-40B4-BE49-F238E27FC236}">
                <a16:creationId xmlns:a16="http://schemas.microsoft.com/office/drawing/2014/main" id="{7972D32F-23AA-27F6-3320-78C63EC8D53B}"/>
              </a:ext>
            </a:extLst>
          </p:cNvPr>
          <p:cNvSpPr/>
          <p:nvPr/>
        </p:nvSpPr>
        <p:spPr>
          <a:xfrm>
            <a:off x="745241" y="4178952"/>
            <a:ext cx="2611587" cy="652897"/>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2086" b="1" cap="small" dirty="0">
                <a:solidFill>
                  <a:prstClr val="white"/>
                </a:solidFill>
                <a:latin typeface="Calibri"/>
              </a:rPr>
              <a:t>Ressources documentaires</a:t>
            </a:r>
          </a:p>
        </p:txBody>
      </p:sp>
      <p:grpSp>
        <p:nvGrpSpPr>
          <p:cNvPr id="24" name="Groupe 23">
            <a:extLst>
              <a:ext uri="{FF2B5EF4-FFF2-40B4-BE49-F238E27FC236}">
                <a16:creationId xmlns:a16="http://schemas.microsoft.com/office/drawing/2014/main" id="{4B58D46F-7C4B-9963-722F-9B98B0127328}"/>
              </a:ext>
            </a:extLst>
          </p:cNvPr>
          <p:cNvGrpSpPr>
            <a:grpSpLocks noChangeAspect="1"/>
          </p:cNvGrpSpPr>
          <p:nvPr/>
        </p:nvGrpSpPr>
        <p:grpSpPr>
          <a:xfrm>
            <a:off x="4791374" y="3014410"/>
            <a:ext cx="489673" cy="489673"/>
            <a:chOff x="3738908" y="2856524"/>
            <a:chExt cx="1080000" cy="1080000"/>
          </a:xfrm>
        </p:grpSpPr>
        <p:sp>
          <p:nvSpPr>
            <p:cNvPr id="26" name="Ellipse 25">
              <a:extLst>
                <a:ext uri="{FF2B5EF4-FFF2-40B4-BE49-F238E27FC236}">
                  <a16:creationId xmlns:a16="http://schemas.microsoft.com/office/drawing/2014/main" id="{5C362603-809A-BD8C-22C4-F1D56ECD2611}"/>
                </a:ext>
              </a:extLst>
            </p:cNvPr>
            <p:cNvSpPr>
              <a:spLocks noChangeAspect="1"/>
            </p:cNvSpPr>
            <p:nvPr/>
          </p:nvSpPr>
          <p:spPr>
            <a:xfrm>
              <a:off x="3738908" y="2856524"/>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2"/>
            </a:p>
          </p:txBody>
        </p:sp>
        <p:pic>
          <p:nvPicPr>
            <p:cNvPr id="28" name="Image 27">
              <a:extLst>
                <a:ext uri="{FF2B5EF4-FFF2-40B4-BE49-F238E27FC236}">
                  <a16:creationId xmlns:a16="http://schemas.microsoft.com/office/drawing/2014/main" id="{D5BFE0D8-510F-6EE6-4BB2-750D484D38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7496" y="3036524"/>
              <a:ext cx="722823" cy="720000"/>
            </a:xfrm>
            <a:prstGeom prst="rect">
              <a:avLst/>
            </a:prstGeom>
          </p:spPr>
        </p:pic>
      </p:grpSp>
      <p:grpSp>
        <p:nvGrpSpPr>
          <p:cNvPr id="29" name="Groupe 28">
            <a:extLst>
              <a:ext uri="{FF2B5EF4-FFF2-40B4-BE49-F238E27FC236}">
                <a16:creationId xmlns:a16="http://schemas.microsoft.com/office/drawing/2014/main" id="{31820E99-5EB6-F310-41D4-FE9D2E8FE627}"/>
              </a:ext>
            </a:extLst>
          </p:cNvPr>
          <p:cNvGrpSpPr>
            <a:grpSpLocks noChangeAspect="1"/>
          </p:cNvGrpSpPr>
          <p:nvPr/>
        </p:nvGrpSpPr>
        <p:grpSpPr>
          <a:xfrm>
            <a:off x="439277" y="3014410"/>
            <a:ext cx="489673" cy="489673"/>
            <a:chOff x="-325703" y="3284818"/>
            <a:chExt cx="1080000" cy="1080000"/>
          </a:xfrm>
        </p:grpSpPr>
        <p:sp>
          <p:nvSpPr>
            <p:cNvPr id="30" name="Ellipse 29">
              <a:extLst>
                <a:ext uri="{FF2B5EF4-FFF2-40B4-BE49-F238E27FC236}">
                  <a16:creationId xmlns:a16="http://schemas.microsoft.com/office/drawing/2014/main" id="{E6AC98E2-9DD9-BB28-8A16-E9712E4E8716}"/>
                </a:ext>
              </a:extLst>
            </p:cNvPr>
            <p:cNvSpPr>
              <a:spLocks noChangeAspect="1"/>
            </p:cNvSpPr>
            <p:nvPr/>
          </p:nvSpPr>
          <p:spPr>
            <a:xfrm>
              <a:off x="-325703" y="3284818"/>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2" dirty="0"/>
            </a:p>
          </p:txBody>
        </p:sp>
        <p:pic>
          <p:nvPicPr>
            <p:cNvPr id="32" name="Image 31">
              <a:extLst>
                <a:ext uri="{FF2B5EF4-FFF2-40B4-BE49-F238E27FC236}">
                  <a16:creationId xmlns:a16="http://schemas.microsoft.com/office/drawing/2014/main" id="{3BD7344F-EA48-1384-B87A-3E1BA17C94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860" y="3459088"/>
              <a:ext cx="658314" cy="731460"/>
            </a:xfrm>
            <a:prstGeom prst="rect">
              <a:avLst/>
            </a:prstGeom>
          </p:spPr>
        </p:pic>
      </p:grpSp>
      <p:grpSp>
        <p:nvGrpSpPr>
          <p:cNvPr id="34" name="Groupe 33">
            <a:extLst>
              <a:ext uri="{FF2B5EF4-FFF2-40B4-BE49-F238E27FC236}">
                <a16:creationId xmlns:a16="http://schemas.microsoft.com/office/drawing/2014/main" id="{0A3BE74E-D69C-BE57-BADA-214623A90B41}"/>
              </a:ext>
            </a:extLst>
          </p:cNvPr>
          <p:cNvGrpSpPr>
            <a:grpSpLocks noChangeAspect="1"/>
          </p:cNvGrpSpPr>
          <p:nvPr/>
        </p:nvGrpSpPr>
        <p:grpSpPr>
          <a:xfrm>
            <a:off x="439277" y="3998496"/>
            <a:ext cx="489673" cy="489673"/>
            <a:chOff x="7136943" y="3027249"/>
            <a:chExt cx="1080000" cy="1080000"/>
          </a:xfrm>
        </p:grpSpPr>
        <p:sp>
          <p:nvSpPr>
            <p:cNvPr id="35" name="Ellipse 34">
              <a:extLst>
                <a:ext uri="{FF2B5EF4-FFF2-40B4-BE49-F238E27FC236}">
                  <a16:creationId xmlns:a16="http://schemas.microsoft.com/office/drawing/2014/main" id="{AA85E606-CC24-B205-2C44-13D5EBF502D8}"/>
                </a:ext>
              </a:extLst>
            </p:cNvPr>
            <p:cNvSpPr>
              <a:spLocks noChangeAspect="1"/>
            </p:cNvSpPr>
            <p:nvPr/>
          </p:nvSpPr>
          <p:spPr>
            <a:xfrm>
              <a:off x="7136943" y="3027249"/>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2"/>
            </a:p>
          </p:txBody>
        </p:sp>
        <p:pic>
          <p:nvPicPr>
            <p:cNvPr id="37" name="Image 36">
              <a:extLst>
                <a:ext uri="{FF2B5EF4-FFF2-40B4-BE49-F238E27FC236}">
                  <a16:creationId xmlns:a16="http://schemas.microsoft.com/office/drawing/2014/main" id="{91324947-F071-6C43-5A91-8AFDBB150C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1163" y="3206047"/>
              <a:ext cx="751559" cy="720000"/>
            </a:xfrm>
            <a:prstGeom prst="rect">
              <a:avLst/>
            </a:prstGeom>
          </p:spPr>
        </p:pic>
      </p:grpSp>
      <p:sp>
        <p:nvSpPr>
          <p:cNvPr id="38" name="Rectangle 37">
            <a:extLst>
              <a:ext uri="{FF2B5EF4-FFF2-40B4-BE49-F238E27FC236}">
                <a16:creationId xmlns:a16="http://schemas.microsoft.com/office/drawing/2014/main" id="{1F388279-8E94-7859-D691-D49E02201A0E}"/>
              </a:ext>
            </a:extLst>
          </p:cNvPr>
          <p:cNvSpPr/>
          <p:nvPr/>
        </p:nvSpPr>
        <p:spPr>
          <a:xfrm>
            <a:off x="727644" y="5221647"/>
            <a:ext cx="2611587" cy="652897"/>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2086" b="1" cap="small" dirty="0">
                <a:solidFill>
                  <a:prstClr val="white"/>
                </a:solidFill>
                <a:latin typeface="Calibri"/>
              </a:rPr>
              <a:t>Référencement Formations</a:t>
            </a:r>
          </a:p>
        </p:txBody>
      </p:sp>
      <p:sp>
        <p:nvSpPr>
          <p:cNvPr id="39" name="ZoneTexte 38">
            <a:extLst>
              <a:ext uri="{FF2B5EF4-FFF2-40B4-BE49-F238E27FC236}">
                <a16:creationId xmlns:a16="http://schemas.microsoft.com/office/drawing/2014/main" id="{C987EB45-67BF-4FF0-C5DF-44822216CE09}"/>
              </a:ext>
            </a:extLst>
          </p:cNvPr>
          <p:cNvSpPr txBox="1"/>
          <p:nvPr/>
        </p:nvSpPr>
        <p:spPr>
          <a:xfrm>
            <a:off x="745241" y="3851604"/>
            <a:ext cx="2582088" cy="259751"/>
          </a:xfrm>
          <a:prstGeom prst="rect">
            <a:avLst/>
          </a:prstGeom>
          <a:noFill/>
        </p:spPr>
        <p:txBody>
          <a:bodyPr wrap="square" rtlCol="0">
            <a:spAutoFit/>
          </a:bodyPr>
          <a:lstStyle/>
          <a:p>
            <a:pPr algn="ctr"/>
            <a:r>
              <a:rPr lang="fr-FR" sz="1088" i="1" dirty="0"/>
              <a:t>Référencement des acteurs</a:t>
            </a:r>
          </a:p>
        </p:txBody>
      </p:sp>
      <p:sp>
        <p:nvSpPr>
          <p:cNvPr id="40" name="ZoneTexte 39">
            <a:extLst>
              <a:ext uri="{FF2B5EF4-FFF2-40B4-BE49-F238E27FC236}">
                <a16:creationId xmlns:a16="http://schemas.microsoft.com/office/drawing/2014/main" id="{45846D8B-D9A9-256C-5E49-D1BC84CC1010}"/>
              </a:ext>
            </a:extLst>
          </p:cNvPr>
          <p:cNvSpPr txBox="1"/>
          <p:nvPr/>
        </p:nvSpPr>
        <p:spPr>
          <a:xfrm>
            <a:off x="4980681" y="3851604"/>
            <a:ext cx="2611587" cy="259751"/>
          </a:xfrm>
          <a:prstGeom prst="rect">
            <a:avLst/>
          </a:prstGeom>
          <a:noFill/>
        </p:spPr>
        <p:txBody>
          <a:bodyPr wrap="square" rtlCol="0">
            <a:spAutoFit/>
          </a:bodyPr>
          <a:lstStyle/>
          <a:p>
            <a:pPr algn="ctr"/>
            <a:r>
              <a:rPr lang="fr-FR" sz="1088" i="1" dirty="0"/>
              <a:t>NRTW – </a:t>
            </a:r>
            <a:r>
              <a:rPr lang="fr-FR" sz="1088" i="1" dirty="0" err="1"/>
              <a:t>RdV</a:t>
            </a:r>
            <a:r>
              <a:rPr lang="fr-FR" sz="1088" i="1" dirty="0"/>
              <a:t> Fiabilité – Séminaires CFF</a:t>
            </a:r>
          </a:p>
        </p:txBody>
      </p:sp>
      <p:sp>
        <p:nvSpPr>
          <p:cNvPr id="53" name="ZoneTexte 52">
            <a:extLst>
              <a:ext uri="{FF2B5EF4-FFF2-40B4-BE49-F238E27FC236}">
                <a16:creationId xmlns:a16="http://schemas.microsoft.com/office/drawing/2014/main" id="{7BEF0824-B1AC-1494-A18A-D1BE9832395E}"/>
              </a:ext>
            </a:extLst>
          </p:cNvPr>
          <p:cNvSpPr txBox="1"/>
          <p:nvPr/>
        </p:nvSpPr>
        <p:spPr>
          <a:xfrm>
            <a:off x="745241" y="4803950"/>
            <a:ext cx="2611587" cy="259751"/>
          </a:xfrm>
          <a:prstGeom prst="rect">
            <a:avLst/>
          </a:prstGeom>
          <a:noFill/>
        </p:spPr>
        <p:txBody>
          <a:bodyPr wrap="square" rtlCol="0">
            <a:spAutoFit/>
          </a:bodyPr>
          <a:lstStyle/>
          <a:p>
            <a:pPr algn="ctr"/>
            <a:r>
              <a:rPr lang="fr-FR" sz="1088" i="1" dirty="0"/>
              <a:t>Disponible sur </a:t>
            </a:r>
            <a:r>
              <a:rPr lang="fr-FR" sz="1088" i="1" dirty="0">
                <a:hlinkClick r:id="rId6"/>
              </a:rPr>
              <a:t>www.cff-fiabilité.fr</a:t>
            </a:r>
            <a:r>
              <a:rPr lang="fr-FR" sz="1088" i="1" dirty="0"/>
              <a:t> </a:t>
            </a:r>
          </a:p>
        </p:txBody>
      </p:sp>
      <p:sp>
        <p:nvSpPr>
          <p:cNvPr id="54" name="ZoneTexte 53">
            <a:extLst>
              <a:ext uri="{FF2B5EF4-FFF2-40B4-BE49-F238E27FC236}">
                <a16:creationId xmlns:a16="http://schemas.microsoft.com/office/drawing/2014/main" id="{7A36EBF7-FA45-704F-5838-458B82DF7E48}"/>
              </a:ext>
            </a:extLst>
          </p:cNvPr>
          <p:cNvSpPr txBox="1"/>
          <p:nvPr/>
        </p:nvSpPr>
        <p:spPr>
          <a:xfrm>
            <a:off x="727644" y="5874544"/>
            <a:ext cx="2611587" cy="259751"/>
          </a:xfrm>
          <a:prstGeom prst="rect">
            <a:avLst/>
          </a:prstGeom>
          <a:noFill/>
        </p:spPr>
        <p:txBody>
          <a:bodyPr wrap="square" rtlCol="0">
            <a:spAutoFit/>
          </a:bodyPr>
          <a:lstStyle/>
          <a:p>
            <a:pPr algn="ctr"/>
            <a:r>
              <a:rPr lang="fr-FR" sz="1088" i="1" dirty="0"/>
              <a:t>Catalogue de formations</a:t>
            </a:r>
          </a:p>
        </p:txBody>
      </p:sp>
      <p:sp>
        <p:nvSpPr>
          <p:cNvPr id="55" name="ZoneTexte 54">
            <a:extLst>
              <a:ext uri="{FF2B5EF4-FFF2-40B4-BE49-F238E27FC236}">
                <a16:creationId xmlns:a16="http://schemas.microsoft.com/office/drawing/2014/main" id="{8AD29FEF-17B6-DB94-5775-FB2FFE6B6A60}"/>
              </a:ext>
            </a:extLst>
          </p:cNvPr>
          <p:cNvSpPr txBox="1"/>
          <p:nvPr/>
        </p:nvSpPr>
        <p:spPr>
          <a:xfrm>
            <a:off x="8778207" y="3851604"/>
            <a:ext cx="2611587" cy="259751"/>
          </a:xfrm>
          <a:prstGeom prst="rect">
            <a:avLst/>
          </a:prstGeom>
          <a:noFill/>
        </p:spPr>
        <p:txBody>
          <a:bodyPr wrap="square" rtlCol="0">
            <a:spAutoFit/>
          </a:bodyPr>
          <a:lstStyle/>
          <a:p>
            <a:pPr algn="ctr"/>
            <a:r>
              <a:rPr lang="fr-FR" sz="1088" i="1" dirty="0"/>
              <a:t>Ex. : GT Humidité </a:t>
            </a:r>
          </a:p>
        </p:txBody>
      </p:sp>
      <p:sp>
        <p:nvSpPr>
          <p:cNvPr id="56" name="ZoneTexte 55">
            <a:extLst>
              <a:ext uri="{FF2B5EF4-FFF2-40B4-BE49-F238E27FC236}">
                <a16:creationId xmlns:a16="http://schemas.microsoft.com/office/drawing/2014/main" id="{BE11378B-A62E-969E-9DDB-1D5BB9214584}"/>
              </a:ext>
            </a:extLst>
          </p:cNvPr>
          <p:cNvSpPr txBox="1"/>
          <p:nvPr/>
        </p:nvSpPr>
        <p:spPr>
          <a:xfrm>
            <a:off x="8803607" y="4779629"/>
            <a:ext cx="2611587" cy="427168"/>
          </a:xfrm>
          <a:prstGeom prst="rect">
            <a:avLst/>
          </a:prstGeom>
          <a:noFill/>
        </p:spPr>
        <p:txBody>
          <a:bodyPr wrap="square" rtlCol="0">
            <a:spAutoFit/>
          </a:bodyPr>
          <a:lstStyle/>
          <a:p>
            <a:pPr algn="ctr"/>
            <a:r>
              <a:rPr lang="fr-FR" sz="1088" dirty="0"/>
              <a:t>Identifier, analyser et diffuser les technologies à fort impact industriel</a:t>
            </a:r>
            <a:endParaRPr lang="fr-FR" sz="1088" i="1" dirty="0"/>
          </a:p>
        </p:txBody>
      </p:sp>
      <p:sp>
        <p:nvSpPr>
          <p:cNvPr id="57" name="ZoneTexte 56">
            <a:extLst>
              <a:ext uri="{FF2B5EF4-FFF2-40B4-BE49-F238E27FC236}">
                <a16:creationId xmlns:a16="http://schemas.microsoft.com/office/drawing/2014/main" id="{E987B2FB-1F18-BB37-79AC-89B1EDFE9806}"/>
              </a:ext>
            </a:extLst>
          </p:cNvPr>
          <p:cNvSpPr txBox="1"/>
          <p:nvPr/>
        </p:nvSpPr>
        <p:spPr>
          <a:xfrm>
            <a:off x="4999709" y="4828272"/>
            <a:ext cx="2611587" cy="259751"/>
          </a:xfrm>
          <a:prstGeom prst="rect">
            <a:avLst/>
          </a:prstGeom>
          <a:noFill/>
        </p:spPr>
        <p:txBody>
          <a:bodyPr wrap="square" rtlCol="0">
            <a:spAutoFit/>
          </a:bodyPr>
          <a:lstStyle/>
          <a:p>
            <a:pPr algn="ctr"/>
            <a:r>
              <a:rPr lang="fr-FR" sz="1088" i="1" dirty="0" err="1"/>
              <a:t>Ask</a:t>
            </a:r>
            <a:r>
              <a:rPr lang="fr-FR" sz="1088" i="1" dirty="0"/>
              <a:t> The Expert</a:t>
            </a:r>
          </a:p>
        </p:txBody>
      </p:sp>
      <p:sp>
        <p:nvSpPr>
          <p:cNvPr id="58" name="Rectangle 57">
            <a:extLst>
              <a:ext uri="{FF2B5EF4-FFF2-40B4-BE49-F238E27FC236}">
                <a16:creationId xmlns:a16="http://schemas.microsoft.com/office/drawing/2014/main" id="{B203E74D-FE47-B6EE-6E92-323502E7CB5B}"/>
              </a:ext>
            </a:extLst>
          </p:cNvPr>
          <p:cNvSpPr/>
          <p:nvPr/>
        </p:nvSpPr>
        <p:spPr>
          <a:xfrm>
            <a:off x="8852769" y="5221647"/>
            <a:ext cx="2611587" cy="652897"/>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a:r>
              <a:rPr lang="fr-FR" sz="2086" b="1" cap="small" dirty="0">
                <a:solidFill>
                  <a:prstClr val="white"/>
                </a:solidFill>
                <a:latin typeface="Calibri"/>
              </a:rPr>
              <a:t>Projets RTI</a:t>
            </a:r>
          </a:p>
        </p:txBody>
      </p:sp>
      <p:sp>
        <p:nvSpPr>
          <p:cNvPr id="59" name="ZoneTexte 58">
            <a:extLst>
              <a:ext uri="{FF2B5EF4-FFF2-40B4-BE49-F238E27FC236}">
                <a16:creationId xmlns:a16="http://schemas.microsoft.com/office/drawing/2014/main" id="{7DEDCD7D-40B9-28E2-6DF9-C127B4CA30DD}"/>
              </a:ext>
            </a:extLst>
          </p:cNvPr>
          <p:cNvSpPr txBox="1"/>
          <p:nvPr/>
        </p:nvSpPr>
        <p:spPr>
          <a:xfrm>
            <a:off x="8852769" y="5879318"/>
            <a:ext cx="2611587" cy="259751"/>
          </a:xfrm>
          <a:prstGeom prst="rect">
            <a:avLst/>
          </a:prstGeom>
          <a:noFill/>
        </p:spPr>
        <p:txBody>
          <a:bodyPr wrap="square" rtlCol="0">
            <a:spAutoFit/>
          </a:bodyPr>
          <a:lstStyle/>
          <a:p>
            <a:pPr algn="ctr"/>
            <a:r>
              <a:rPr lang="fr-FR" sz="1088" i="1" dirty="0"/>
              <a:t>Appel à projet – Projets collaboratifs</a:t>
            </a:r>
          </a:p>
        </p:txBody>
      </p:sp>
      <p:pic>
        <p:nvPicPr>
          <p:cNvPr id="60" name="Image 59">
            <a:extLst>
              <a:ext uri="{FF2B5EF4-FFF2-40B4-BE49-F238E27FC236}">
                <a16:creationId xmlns:a16="http://schemas.microsoft.com/office/drawing/2014/main" id="{C2828430-4C5E-6AAC-0A09-AD16B98EC4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9277" y="4874078"/>
            <a:ext cx="489673" cy="489673"/>
          </a:xfrm>
          <a:prstGeom prst="rect">
            <a:avLst/>
          </a:prstGeom>
        </p:spPr>
      </p:pic>
    </p:spTree>
    <p:extLst>
      <p:ext uri="{BB962C8B-B14F-4D97-AF65-F5344CB8AC3E}">
        <p14:creationId xmlns:p14="http://schemas.microsoft.com/office/powerpoint/2010/main" val="756260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E9BFC47-17F7-1E4E-9B0C-046F9A128472}"/>
              </a:ext>
            </a:extLst>
          </p:cNvPr>
          <p:cNvSpPr txBox="1"/>
          <p:nvPr/>
        </p:nvSpPr>
        <p:spPr>
          <a:xfrm>
            <a:off x="1471812" y="2392529"/>
            <a:ext cx="9184673" cy="1290801"/>
          </a:xfrm>
          <a:prstGeom prst="rect">
            <a:avLst/>
          </a:prstGeom>
          <a:solidFill>
            <a:srgbClr val="DCE6F2"/>
          </a:solidFill>
          <a:ln>
            <a:solidFill>
              <a:schemeClr val="accent1"/>
            </a:solidFill>
          </a:ln>
        </p:spPr>
        <p:txBody>
          <a:bodyPr wrap="square">
            <a:noAutofit/>
          </a:bodyPr>
          <a:lstStyle/>
          <a:p>
            <a:pPr>
              <a:lnSpc>
                <a:spcPct val="90000"/>
              </a:lnSpc>
              <a:spcBef>
                <a:spcPts val="907"/>
              </a:spcBef>
              <a:spcAft>
                <a:spcPts val="272"/>
              </a:spcAft>
            </a:pPr>
            <a:r>
              <a:rPr lang="fr-FR" sz="2019" b="1" dirty="0">
                <a:solidFill>
                  <a:srgbClr val="223D84"/>
                </a:solidFill>
              </a:rPr>
              <a:t>Les Thématiques</a:t>
            </a:r>
          </a:p>
          <a:p>
            <a:pPr marL="405974" lvl="1" fontAlgn="base">
              <a:spcBef>
                <a:spcPts val="272"/>
              </a:spcBef>
              <a:spcAft>
                <a:spcPts val="272"/>
              </a:spcAft>
              <a:tabLst>
                <a:tab pos="261089" algn="l"/>
              </a:tabLst>
            </a:pPr>
            <a:r>
              <a:rPr lang="fr-FR" altLang="fr-FR" sz="1632" dirty="0">
                <a:solidFill>
                  <a:srgbClr val="223D84"/>
                </a:solidFill>
              </a:rPr>
              <a:t>Fiabilité des systèmes mécatroniques</a:t>
            </a:r>
          </a:p>
          <a:p>
            <a:pPr marL="405974" lvl="1" fontAlgn="base">
              <a:spcBef>
                <a:spcPts val="272"/>
              </a:spcBef>
              <a:spcAft>
                <a:spcPts val="272"/>
              </a:spcAft>
              <a:tabLst>
                <a:tab pos="261089" algn="l"/>
              </a:tabLst>
            </a:pPr>
            <a:r>
              <a:rPr lang="fr-FR" altLang="fr-FR" sz="1632" dirty="0">
                <a:solidFill>
                  <a:srgbClr val="223D84"/>
                </a:solidFill>
              </a:rPr>
              <a:t>Fiabilité des composants électroniques (puissance, RF, …), optronique et leur packaging</a:t>
            </a:r>
          </a:p>
          <a:p>
            <a:pPr marL="405974" lvl="1" fontAlgn="base">
              <a:spcBef>
                <a:spcPts val="272"/>
              </a:spcBef>
              <a:spcAft>
                <a:spcPts val="272"/>
              </a:spcAft>
              <a:tabLst>
                <a:tab pos="261089" algn="l"/>
              </a:tabLst>
            </a:pPr>
            <a:r>
              <a:rPr lang="fr-FR" altLang="fr-FR" sz="1632" dirty="0">
                <a:solidFill>
                  <a:srgbClr val="223D84"/>
                </a:solidFill>
              </a:rPr>
              <a:t>Fiabilité des technologies liées à la connectique et à l’assemblage</a:t>
            </a:r>
          </a:p>
        </p:txBody>
      </p:sp>
      <p:pic>
        <p:nvPicPr>
          <p:cNvPr id="13" name="Image 12">
            <a:extLst>
              <a:ext uri="{FF2B5EF4-FFF2-40B4-BE49-F238E27FC236}">
                <a16:creationId xmlns:a16="http://schemas.microsoft.com/office/drawing/2014/main" id="{B32CF165-E51F-9521-F63E-503AA8D570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04615" y="3403144"/>
            <a:ext cx="210637" cy="210637"/>
          </a:xfrm>
          <a:prstGeom prst="rect">
            <a:avLst/>
          </a:prstGeom>
        </p:spPr>
      </p:pic>
      <p:pic>
        <p:nvPicPr>
          <p:cNvPr id="14" name="Image 13">
            <a:extLst>
              <a:ext uri="{FF2B5EF4-FFF2-40B4-BE49-F238E27FC236}">
                <a16:creationId xmlns:a16="http://schemas.microsoft.com/office/drawing/2014/main" id="{9F6A6C53-F93E-9391-F1EA-877111AE36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31365" y="2835503"/>
            <a:ext cx="157142" cy="210637"/>
          </a:xfrm>
          <a:prstGeom prst="rect">
            <a:avLst/>
          </a:prstGeom>
        </p:spPr>
      </p:pic>
      <p:pic>
        <p:nvPicPr>
          <p:cNvPr id="15" name="Image 14">
            <a:extLst>
              <a:ext uri="{FF2B5EF4-FFF2-40B4-BE49-F238E27FC236}">
                <a16:creationId xmlns:a16="http://schemas.microsoft.com/office/drawing/2014/main" id="{2B60BE8B-993F-AB10-9E05-96D4B3E9B44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04615" y="3111437"/>
            <a:ext cx="210637" cy="210637"/>
          </a:xfrm>
          <a:prstGeom prst="rect">
            <a:avLst/>
          </a:prstGeom>
        </p:spPr>
      </p:pic>
      <p:sp>
        <p:nvSpPr>
          <p:cNvPr id="16" name="Espace réservé du contenu 2">
            <a:extLst>
              <a:ext uri="{FF2B5EF4-FFF2-40B4-BE49-F238E27FC236}">
                <a16:creationId xmlns:a16="http://schemas.microsoft.com/office/drawing/2014/main" id="{081F3EEA-29EB-0B71-DEC9-DD86D1FE0E6D}"/>
              </a:ext>
            </a:extLst>
          </p:cNvPr>
          <p:cNvSpPr txBox="1">
            <a:spLocks/>
          </p:cNvSpPr>
          <p:nvPr/>
        </p:nvSpPr>
        <p:spPr>
          <a:xfrm>
            <a:off x="1470441" y="3744456"/>
            <a:ext cx="9184673" cy="2517572"/>
          </a:xfrm>
          <a:prstGeom prst="snipRoundRect">
            <a:avLst>
              <a:gd name="adj1" fmla="val 8645"/>
              <a:gd name="adj2" fmla="val 11223"/>
            </a:avLst>
          </a:prstGeom>
          <a:solidFill>
            <a:srgbClr val="B9CDE5"/>
          </a:solidFill>
          <a:ln>
            <a:solidFill>
              <a:srgbClr val="223D84"/>
            </a:solidFill>
          </a:ln>
        </p:spPr>
        <p:txBody>
          <a:bodyPr wrap="square">
            <a:noAutofit/>
          </a:bodyPr>
          <a:lstStyle>
            <a:lvl1pPr marL="228600" indent="-228600" algn="l" defTabSz="914400" rtl="0" eaLnBrk="1" latinLnBrk="0" hangingPunct="1">
              <a:lnSpc>
                <a:spcPct val="90000"/>
              </a:lnSpc>
              <a:spcBef>
                <a:spcPts val="1000"/>
              </a:spcBef>
              <a:buFontTx/>
              <a:buBlip>
                <a:blip r:embed="rId6"/>
              </a:buBlip>
              <a:defRPr sz="2800" kern="1200">
                <a:solidFill>
                  <a:schemeClr val="tx1"/>
                </a:solidFill>
                <a:latin typeface="Titillium Web" charset="0"/>
                <a:ea typeface="Titillium Web" charset="0"/>
                <a:cs typeface="Titillium Web" charset="0"/>
              </a:defRPr>
            </a:lvl1pPr>
            <a:lvl2pPr marL="685800" indent="-228600" algn="l" defTabSz="914400" rtl="0" eaLnBrk="1" latinLnBrk="0" hangingPunct="1">
              <a:lnSpc>
                <a:spcPct val="90000"/>
              </a:lnSpc>
              <a:spcBef>
                <a:spcPts val="500"/>
              </a:spcBef>
              <a:buFontTx/>
              <a:buBlip>
                <a:blip r:embed="rId7"/>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8"/>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Aft>
                <a:spcPts val="272"/>
              </a:spcAft>
              <a:buNone/>
            </a:pPr>
            <a:r>
              <a:rPr lang="fr-FR" sz="2019" b="1" dirty="0">
                <a:solidFill>
                  <a:srgbClr val="223D84"/>
                </a:solidFill>
                <a:latin typeface="+mn-lt"/>
                <a:ea typeface="+mn-ea"/>
                <a:cs typeface="+mn-cs"/>
              </a:rPr>
              <a:t>Les Expertises</a:t>
            </a:r>
          </a:p>
          <a:p>
            <a:pPr marL="329674" lvl="1" indent="0" fontAlgn="base">
              <a:lnSpc>
                <a:spcPct val="100000"/>
              </a:lnSpc>
              <a:spcBef>
                <a:spcPts val="272"/>
              </a:spcBef>
              <a:spcAft>
                <a:spcPts val="544"/>
              </a:spcAft>
              <a:buNone/>
              <a:tabLst>
                <a:tab pos="238978" algn="l"/>
              </a:tabLst>
              <a:defRPr/>
            </a:pPr>
            <a:r>
              <a:rPr lang="fr-FR" sz="1587" dirty="0">
                <a:solidFill>
                  <a:srgbClr val="223D84"/>
                </a:solidFill>
              </a:rPr>
              <a:t>Connaissances et moyens d’investigations sur les matériaux « électriques » et les composants</a:t>
            </a:r>
          </a:p>
          <a:p>
            <a:pPr marL="329674" lvl="1" indent="0" fontAlgn="base">
              <a:lnSpc>
                <a:spcPct val="100000"/>
              </a:lnSpc>
              <a:spcBef>
                <a:spcPts val="272"/>
              </a:spcBef>
              <a:spcAft>
                <a:spcPts val="544"/>
              </a:spcAft>
              <a:buNone/>
              <a:tabLst>
                <a:tab pos="238978" algn="l"/>
              </a:tabLst>
              <a:defRPr/>
            </a:pPr>
            <a:r>
              <a:rPr lang="fr-FR" sz="1587" dirty="0">
                <a:solidFill>
                  <a:srgbClr val="223D84"/>
                </a:solidFill>
              </a:rPr>
              <a:t>Ingénierie de l’environnement (mécanique, climatique et CEM)</a:t>
            </a:r>
          </a:p>
          <a:p>
            <a:pPr marL="329674" lvl="1" indent="0" fontAlgn="base">
              <a:lnSpc>
                <a:spcPct val="100000"/>
              </a:lnSpc>
              <a:spcBef>
                <a:spcPts val="272"/>
              </a:spcBef>
              <a:spcAft>
                <a:spcPts val="544"/>
              </a:spcAft>
              <a:buNone/>
              <a:tabLst>
                <a:tab pos="238978" algn="l"/>
              </a:tabLst>
              <a:defRPr/>
            </a:pPr>
            <a:r>
              <a:rPr lang="fr-FR" sz="1587" dirty="0">
                <a:solidFill>
                  <a:srgbClr val="223D84"/>
                </a:solidFill>
              </a:rPr>
              <a:t>Management thermique</a:t>
            </a:r>
          </a:p>
          <a:p>
            <a:pPr marL="329674" lvl="1" indent="0" fontAlgn="base">
              <a:lnSpc>
                <a:spcPct val="100000"/>
              </a:lnSpc>
              <a:spcBef>
                <a:spcPts val="272"/>
              </a:spcBef>
              <a:spcAft>
                <a:spcPts val="544"/>
              </a:spcAft>
              <a:buNone/>
              <a:tabLst>
                <a:tab pos="238978" algn="l"/>
              </a:tabLst>
              <a:defRPr/>
            </a:pPr>
            <a:r>
              <a:rPr lang="fr-FR" sz="1587" dirty="0" err="1">
                <a:solidFill>
                  <a:srgbClr val="223D84"/>
                </a:solidFill>
              </a:rPr>
              <a:t>DataScience</a:t>
            </a:r>
            <a:r>
              <a:rPr lang="fr-FR" sz="1587" dirty="0">
                <a:solidFill>
                  <a:srgbClr val="223D84"/>
                </a:solidFill>
              </a:rPr>
              <a:t>, Statistique et IA</a:t>
            </a:r>
          </a:p>
          <a:p>
            <a:pPr marL="329674" lvl="1" indent="0" fontAlgn="base">
              <a:lnSpc>
                <a:spcPct val="100000"/>
              </a:lnSpc>
              <a:spcBef>
                <a:spcPts val="272"/>
              </a:spcBef>
              <a:spcAft>
                <a:spcPts val="544"/>
              </a:spcAft>
              <a:buNone/>
              <a:tabLst>
                <a:tab pos="238978" algn="l"/>
              </a:tabLst>
              <a:defRPr/>
            </a:pPr>
            <a:r>
              <a:rPr lang="fr-FR" sz="1587" dirty="0">
                <a:solidFill>
                  <a:srgbClr val="223D84"/>
                </a:solidFill>
              </a:rPr>
              <a:t>Analyse de construction </a:t>
            </a:r>
          </a:p>
          <a:p>
            <a:pPr marL="329674" lvl="1" indent="0" fontAlgn="base">
              <a:lnSpc>
                <a:spcPct val="100000"/>
              </a:lnSpc>
              <a:spcBef>
                <a:spcPts val="272"/>
              </a:spcBef>
              <a:spcAft>
                <a:spcPts val="544"/>
              </a:spcAft>
              <a:buNone/>
              <a:tabLst>
                <a:tab pos="238978" algn="l"/>
              </a:tabLst>
              <a:defRPr/>
            </a:pPr>
            <a:r>
              <a:rPr lang="fr-FR" sz="1587" dirty="0">
                <a:solidFill>
                  <a:srgbClr val="223D84"/>
                </a:solidFill>
              </a:rPr>
              <a:t>Analyse de défaillances</a:t>
            </a:r>
          </a:p>
        </p:txBody>
      </p:sp>
      <p:pic>
        <p:nvPicPr>
          <p:cNvPr id="17" name="Image 16">
            <a:extLst>
              <a:ext uri="{FF2B5EF4-FFF2-40B4-BE49-F238E27FC236}">
                <a16:creationId xmlns:a16="http://schemas.microsoft.com/office/drawing/2014/main" id="{FEEDA494-5A65-5055-6090-CA1B547160A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589958" y="4205798"/>
            <a:ext cx="258528" cy="259675"/>
          </a:xfrm>
          <a:prstGeom prst="rect">
            <a:avLst/>
          </a:prstGeom>
        </p:spPr>
      </p:pic>
      <p:pic>
        <p:nvPicPr>
          <p:cNvPr id="18" name="Image 17">
            <a:extLst>
              <a:ext uri="{FF2B5EF4-FFF2-40B4-BE49-F238E27FC236}">
                <a16:creationId xmlns:a16="http://schemas.microsoft.com/office/drawing/2014/main" id="{133CED91-7800-1551-4889-759146DBA78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590535" y="4547946"/>
            <a:ext cx="259675" cy="259675"/>
          </a:xfrm>
          <a:prstGeom prst="rect">
            <a:avLst/>
          </a:prstGeom>
        </p:spPr>
      </p:pic>
      <p:pic>
        <p:nvPicPr>
          <p:cNvPr id="19" name="Image 18">
            <a:extLst>
              <a:ext uri="{FF2B5EF4-FFF2-40B4-BE49-F238E27FC236}">
                <a16:creationId xmlns:a16="http://schemas.microsoft.com/office/drawing/2014/main" id="{D84A57B9-B438-F2CA-76ED-8553EBEC27B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536888" y="4890094"/>
            <a:ext cx="364665" cy="259675"/>
          </a:xfrm>
          <a:prstGeom prst="rect">
            <a:avLst/>
          </a:prstGeom>
        </p:spPr>
      </p:pic>
      <p:pic>
        <p:nvPicPr>
          <p:cNvPr id="20" name="Image 19">
            <a:extLst>
              <a:ext uri="{FF2B5EF4-FFF2-40B4-BE49-F238E27FC236}">
                <a16:creationId xmlns:a16="http://schemas.microsoft.com/office/drawing/2014/main" id="{AA5DA425-E1DF-2DE4-1672-9EC1CC082083}"/>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589383" y="5232242"/>
            <a:ext cx="259675" cy="259675"/>
          </a:xfrm>
          <a:prstGeom prst="rect">
            <a:avLst/>
          </a:prstGeom>
        </p:spPr>
      </p:pic>
      <p:pic>
        <p:nvPicPr>
          <p:cNvPr id="21" name="Image 20">
            <a:extLst>
              <a:ext uri="{FF2B5EF4-FFF2-40B4-BE49-F238E27FC236}">
                <a16:creationId xmlns:a16="http://schemas.microsoft.com/office/drawing/2014/main" id="{A4CBBE25-4D3B-EE7D-F2E1-09713AE88321}"/>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89383" y="5574390"/>
            <a:ext cx="259675" cy="259675"/>
          </a:xfrm>
          <a:prstGeom prst="rect">
            <a:avLst/>
          </a:prstGeom>
        </p:spPr>
      </p:pic>
      <p:pic>
        <p:nvPicPr>
          <p:cNvPr id="22" name="Image 21">
            <a:extLst>
              <a:ext uri="{FF2B5EF4-FFF2-40B4-BE49-F238E27FC236}">
                <a16:creationId xmlns:a16="http://schemas.microsoft.com/office/drawing/2014/main" id="{90117922-D1EE-3D74-D68B-163578076E75}"/>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599954" y="5916537"/>
            <a:ext cx="251100" cy="259675"/>
          </a:xfrm>
          <a:prstGeom prst="rect">
            <a:avLst/>
          </a:prstGeom>
        </p:spPr>
      </p:pic>
      <p:sp>
        <p:nvSpPr>
          <p:cNvPr id="23" name="Espace réservé du contenu 2">
            <a:extLst>
              <a:ext uri="{FF2B5EF4-FFF2-40B4-BE49-F238E27FC236}">
                <a16:creationId xmlns:a16="http://schemas.microsoft.com/office/drawing/2014/main" id="{F8586B5C-9072-F427-B6E3-A98391D1C748}"/>
              </a:ext>
            </a:extLst>
          </p:cNvPr>
          <p:cNvSpPr txBox="1">
            <a:spLocks/>
          </p:cNvSpPr>
          <p:nvPr/>
        </p:nvSpPr>
        <p:spPr>
          <a:xfrm>
            <a:off x="4852232" y="4810967"/>
            <a:ext cx="5596957" cy="1402895"/>
          </a:xfrm>
          <a:prstGeom prst="roundRect">
            <a:avLst>
              <a:gd name="adj" fmla="val 10901"/>
            </a:avLst>
          </a:prstGeom>
          <a:solidFill>
            <a:srgbClr val="EDF2F8"/>
          </a:solidFill>
          <a:ln>
            <a:solidFill>
              <a:srgbClr val="223D84"/>
            </a:solidFill>
          </a:ln>
        </p:spPr>
        <p:txBody>
          <a:bodyPr wrap="square">
            <a:noAutofit/>
          </a:bodyPr>
          <a:lstStyle>
            <a:lvl1pPr marL="228600" indent="-228600" algn="l" defTabSz="914400" rtl="0" eaLnBrk="1" latinLnBrk="0" hangingPunct="1">
              <a:lnSpc>
                <a:spcPct val="90000"/>
              </a:lnSpc>
              <a:spcBef>
                <a:spcPts val="1000"/>
              </a:spcBef>
              <a:buFontTx/>
              <a:buBlip>
                <a:blip r:embed="rId6"/>
              </a:buBlip>
              <a:defRPr sz="2800" kern="1200">
                <a:solidFill>
                  <a:schemeClr val="tx1"/>
                </a:solidFill>
                <a:latin typeface="Titillium Web" charset="0"/>
                <a:ea typeface="Titillium Web" charset="0"/>
                <a:cs typeface="Titillium Web" charset="0"/>
              </a:defRPr>
            </a:lvl1pPr>
            <a:lvl2pPr marL="685800" indent="-228600" algn="l" defTabSz="914400" rtl="0" eaLnBrk="1" latinLnBrk="0" hangingPunct="1">
              <a:lnSpc>
                <a:spcPct val="90000"/>
              </a:lnSpc>
              <a:spcBef>
                <a:spcPts val="500"/>
              </a:spcBef>
              <a:buFontTx/>
              <a:buBlip>
                <a:blip r:embed="rId7"/>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8"/>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Aft>
                <a:spcPts val="272"/>
              </a:spcAft>
              <a:buNone/>
            </a:pPr>
            <a:r>
              <a:rPr lang="fr-FR" sz="2019" b="1" dirty="0">
                <a:solidFill>
                  <a:srgbClr val="223D84"/>
                </a:solidFill>
                <a:latin typeface="+mn-lt"/>
                <a:ea typeface="+mn-ea"/>
                <a:cs typeface="+mn-cs"/>
                <a:sym typeface="Arial"/>
              </a:rPr>
              <a:t>Les Domaines </a:t>
            </a:r>
          </a:p>
          <a:p>
            <a:pPr marL="329797" lvl="1" indent="0" fontAlgn="base">
              <a:lnSpc>
                <a:spcPct val="100000"/>
              </a:lnSpc>
              <a:spcBef>
                <a:spcPts val="272"/>
              </a:spcBef>
              <a:spcAft>
                <a:spcPts val="272"/>
              </a:spcAft>
              <a:buNone/>
              <a:tabLst>
                <a:tab pos="261089" algn="l"/>
              </a:tabLst>
            </a:pPr>
            <a:r>
              <a:rPr lang="fr-FR" sz="1632" dirty="0">
                <a:solidFill>
                  <a:srgbClr val="223D84"/>
                </a:solidFill>
                <a:sym typeface="Arial"/>
              </a:rPr>
              <a:t>Modélisation et simulation (numérique, analytique, …)</a:t>
            </a:r>
          </a:p>
          <a:p>
            <a:pPr marL="329797" lvl="1" indent="0" fontAlgn="base">
              <a:lnSpc>
                <a:spcPct val="100000"/>
              </a:lnSpc>
              <a:spcBef>
                <a:spcPts val="272"/>
              </a:spcBef>
              <a:spcAft>
                <a:spcPts val="272"/>
              </a:spcAft>
              <a:buNone/>
              <a:tabLst>
                <a:tab pos="261089" algn="l"/>
              </a:tabLst>
            </a:pPr>
            <a:r>
              <a:rPr lang="fr-FR" sz="1632" dirty="0">
                <a:solidFill>
                  <a:srgbClr val="223D84"/>
                </a:solidFill>
                <a:sym typeface="Arial"/>
              </a:rPr>
              <a:t>Expérimental (caractérisation et </a:t>
            </a:r>
            <a:r>
              <a:rPr lang="fr-FR" sz="1632" dirty="0" err="1">
                <a:solidFill>
                  <a:srgbClr val="223D84"/>
                </a:solidFill>
                <a:sym typeface="Arial"/>
              </a:rPr>
              <a:t>testing</a:t>
            </a:r>
            <a:r>
              <a:rPr lang="fr-FR" sz="1632" dirty="0">
                <a:solidFill>
                  <a:srgbClr val="223D84"/>
                </a:solidFill>
                <a:sym typeface="Arial"/>
              </a:rPr>
              <a:t>)</a:t>
            </a:r>
          </a:p>
          <a:p>
            <a:pPr marL="329797" lvl="1" indent="0" fontAlgn="base">
              <a:lnSpc>
                <a:spcPct val="100000"/>
              </a:lnSpc>
              <a:spcBef>
                <a:spcPts val="272"/>
              </a:spcBef>
              <a:spcAft>
                <a:spcPts val="272"/>
              </a:spcAft>
              <a:buNone/>
              <a:tabLst>
                <a:tab pos="261089" algn="l"/>
              </a:tabLst>
            </a:pPr>
            <a:r>
              <a:rPr lang="fr-FR" sz="1632" dirty="0">
                <a:solidFill>
                  <a:srgbClr val="223D84"/>
                </a:solidFill>
                <a:sym typeface="Arial"/>
              </a:rPr>
              <a:t>Cycle de vie (R&amp;D / Utilisation)</a:t>
            </a:r>
          </a:p>
        </p:txBody>
      </p:sp>
      <p:pic>
        <p:nvPicPr>
          <p:cNvPr id="24" name="Image 23">
            <a:extLst>
              <a:ext uri="{FF2B5EF4-FFF2-40B4-BE49-F238E27FC236}">
                <a16:creationId xmlns:a16="http://schemas.microsoft.com/office/drawing/2014/main" id="{C870EDEF-FEAB-C284-369B-84B5C63054F5}"/>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921330" y="5241268"/>
            <a:ext cx="321199" cy="259675"/>
          </a:xfrm>
          <a:prstGeom prst="rect">
            <a:avLst/>
          </a:prstGeom>
        </p:spPr>
      </p:pic>
      <p:pic>
        <p:nvPicPr>
          <p:cNvPr id="25" name="Image 24">
            <a:extLst>
              <a:ext uri="{FF2B5EF4-FFF2-40B4-BE49-F238E27FC236}">
                <a16:creationId xmlns:a16="http://schemas.microsoft.com/office/drawing/2014/main" id="{5C333550-C343-EF41-ACCF-DC537080B901}"/>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4971669" y="5586759"/>
            <a:ext cx="220520" cy="259675"/>
          </a:xfrm>
          <a:prstGeom prst="rect">
            <a:avLst/>
          </a:prstGeom>
        </p:spPr>
      </p:pic>
      <p:pic>
        <p:nvPicPr>
          <p:cNvPr id="26" name="Image 25">
            <a:extLst>
              <a:ext uri="{FF2B5EF4-FFF2-40B4-BE49-F238E27FC236}">
                <a16:creationId xmlns:a16="http://schemas.microsoft.com/office/drawing/2014/main" id="{D26B23B0-2D9B-167B-FA60-8F721563D026}"/>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4965841" y="5932251"/>
            <a:ext cx="232182" cy="259675"/>
          </a:xfrm>
          <a:prstGeom prst="rect">
            <a:avLst/>
          </a:prstGeom>
        </p:spPr>
      </p:pic>
      <p:sp>
        <p:nvSpPr>
          <p:cNvPr id="3" name="Sous-titre 2">
            <a:extLst>
              <a:ext uri="{FF2B5EF4-FFF2-40B4-BE49-F238E27FC236}">
                <a16:creationId xmlns:a16="http://schemas.microsoft.com/office/drawing/2014/main" id="{8D2C15AD-8396-EC22-D8A3-5B45F696DA1D}"/>
              </a:ext>
            </a:extLst>
          </p:cNvPr>
          <p:cNvSpPr>
            <a:spLocks noGrp="1"/>
          </p:cNvSpPr>
          <p:nvPr>
            <p:ph type="subTitle" idx="4"/>
          </p:nvPr>
        </p:nvSpPr>
        <p:spPr>
          <a:xfrm>
            <a:off x="3663488" y="813420"/>
            <a:ext cx="8022078" cy="301365"/>
          </a:xfrm>
        </p:spPr>
        <p:txBody>
          <a:bodyPr/>
          <a:lstStyle/>
          <a:p>
            <a:r>
              <a:rPr lang="fr-FR" sz="2176" dirty="0"/>
              <a:t>Structuration</a:t>
            </a:r>
          </a:p>
        </p:txBody>
      </p:sp>
      <p:sp>
        <p:nvSpPr>
          <p:cNvPr id="2" name="ZoneTexte 1">
            <a:extLst>
              <a:ext uri="{FF2B5EF4-FFF2-40B4-BE49-F238E27FC236}">
                <a16:creationId xmlns:a16="http://schemas.microsoft.com/office/drawing/2014/main" id="{211E68F0-E582-EF8D-FBCF-8D50FCF1CF3B}"/>
              </a:ext>
            </a:extLst>
          </p:cNvPr>
          <p:cNvSpPr txBox="1"/>
          <p:nvPr/>
        </p:nvSpPr>
        <p:spPr>
          <a:xfrm>
            <a:off x="7961653" y="1588051"/>
            <a:ext cx="3869501" cy="594906"/>
          </a:xfrm>
          <a:prstGeom prst="rect">
            <a:avLst/>
          </a:prstGeom>
          <a:solidFill>
            <a:srgbClr val="C00000"/>
          </a:solidFill>
        </p:spPr>
        <p:txBody>
          <a:bodyPr wrap="square" rtlCol="0">
            <a:spAutoFit/>
          </a:bodyPr>
          <a:lstStyle/>
          <a:p>
            <a:pPr marL="207294" algn="ctr">
              <a:lnSpc>
                <a:spcPct val="90000"/>
              </a:lnSpc>
              <a:spcBef>
                <a:spcPts val="907"/>
              </a:spcBef>
            </a:pPr>
            <a:r>
              <a:rPr lang="fr-FR" sz="1814" b="1" dirty="0">
                <a:solidFill>
                  <a:schemeClr val="bg1"/>
                </a:solidFill>
              </a:rPr>
              <a:t>Un périmètre représentatif de la communauté du CFF</a:t>
            </a:r>
          </a:p>
        </p:txBody>
      </p:sp>
      <p:sp>
        <p:nvSpPr>
          <p:cNvPr id="4" name="Rectangle 3">
            <a:extLst>
              <a:ext uri="{FF2B5EF4-FFF2-40B4-BE49-F238E27FC236}">
                <a16:creationId xmlns:a16="http://schemas.microsoft.com/office/drawing/2014/main" id="{46887D9E-C0D7-28C6-DB64-999FA06299FB}"/>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Réseau « Fiabilité » et Synergies</a:t>
            </a:r>
          </a:p>
        </p:txBody>
      </p:sp>
      <p:grpSp>
        <p:nvGrpSpPr>
          <p:cNvPr id="5" name="Groupe 4">
            <a:extLst>
              <a:ext uri="{FF2B5EF4-FFF2-40B4-BE49-F238E27FC236}">
                <a16:creationId xmlns:a16="http://schemas.microsoft.com/office/drawing/2014/main" id="{43C45772-8BB2-DF3D-2DC9-3197C2CE35DF}"/>
              </a:ext>
            </a:extLst>
          </p:cNvPr>
          <p:cNvGrpSpPr>
            <a:grpSpLocks noChangeAspect="1"/>
          </p:cNvGrpSpPr>
          <p:nvPr/>
        </p:nvGrpSpPr>
        <p:grpSpPr>
          <a:xfrm>
            <a:off x="1372089" y="258949"/>
            <a:ext cx="489673" cy="489673"/>
            <a:chOff x="-325703" y="3284818"/>
            <a:chExt cx="1080000" cy="1080000"/>
          </a:xfrm>
        </p:grpSpPr>
        <p:sp>
          <p:nvSpPr>
            <p:cNvPr id="7" name="Ellipse 6">
              <a:extLst>
                <a:ext uri="{FF2B5EF4-FFF2-40B4-BE49-F238E27FC236}">
                  <a16:creationId xmlns:a16="http://schemas.microsoft.com/office/drawing/2014/main" id="{4531040B-168C-E625-5A63-0BDD4DD4F37E}"/>
                </a:ext>
              </a:extLst>
            </p:cNvPr>
            <p:cNvSpPr>
              <a:spLocks noChangeAspect="1"/>
            </p:cNvSpPr>
            <p:nvPr/>
          </p:nvSpPr>
          <p:spPr>
            <a:xfrm>
              <a:off x="-325703" y="3284818"/>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2" dirty="0"/>
            </a:p>
          </p:txBody>
        </p:sp>
        <p:pic>
          <p:nvPicPr>
            <p:cNvPr id="8" name="Image 7">
              <a:extLst>
                <a:ext uri="{FF2B5EF4-FFF2-40B4-BE49-F238E27FC236}">
                  <a16:creationId xmlns:a16="http://schemas.microsoft.com/office/drawing/2014/main" id="{B6155946-7287-0428-CB69-4809F93C7303}"/>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114860" y="3459088"/>
              <a:ext cx="658314" cy="731460"/>
            </a:xfrm>
            <a:prstGeom prst="rect">
              <a:avLst/>
            </a:prstGeom>
          </p:spPr>
        </p:pic>
      </p:grpSp>
      <p:sp>
        <p:nvSpPr>
          <p:cNvPr id="11" name="ZoneTexte 10">
            <a:extLst>
              <a:ext uri="{FF2B5EF4-FFF2-40B4-BE49-F238E27FC236}">
                <a16:creationId xmlns:a16="http://schemas.microsoft.com/office/drawing/2014/main" id="{0FE716FA-1ED8-E78F-B527-67EE2A1CD05D}"/>
              </a:ext>
            </a:extLst>
          </p:cNvPr>
          <p:cNvSpPr txBox="1"/>
          <p:nvPr/>
        </p:nvSpPr>
        <p:spPr>
          <a:xfrm>
            <a:off x="1599464" y="1607526"/>
            <a:ext cx="4895891" cy="379820"/>
          </a:xfrm>
          <a:prstGeom prst="roundRect">
            <a:avLst/>
          </a:prstGeom>
          <a:solidFill>
            <a:srgbClr val="D9E1F3"/>
          </a:solidFill>
          <a:ln w="19050">
            <a:solidFill>
              <a:srgbClr val="213C84"/>
            </a:solidFill>
          </a:ln>
        </p:spPr>
        <p:txBody>
          <a:bodyPr wrap="square" rtlCol="0">
            <a:spAutoFit/>
          </a:bodyPr>
          <a:lstStyle/>
          <a:p>
            <a:pPr defTabSz="828975"/>
            <a:r>
              <a:rPr lang="fr-FR" sz="1631" b="1" dirty="0">
                <a:solidFill>
                  <a:srgbClr val="213C84"/>
                </a:solidFill>
                <a:latin typeface="Calibri"/>
              </a:rPr>
              <a:t>Objectif : Définir les expertises</a:t>
            </a:r>
          </a:p>
        </p:txBody>
      </p:sp>
    </p:spTree>
    <p:extLst>
      <p:ext uri="{BB962C8B-B14F-4D97-AF65-F5344CB8AC3E}">
        <p14:creationId xmlns:p14="http://schemas.microsoft.com/office/powerpoint/2010/main" val="1535917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ZoneTexte 56">
            <a:extLst>
              <a:ext uri="{FF2B5EF4-FFF2-40B4-BE49-F238E27FC236}">
                <a16:creationId xmlns:a16="http://schemas.microsoft.com/office/drawing/2014/main" id="{D999A2DD-FF5F-493A-915F-D79FFCDF0AA4}"/>
              </a:ext>
            </a:extLst>
          </p:cNvPr>
          <p:cNvSpPr txBox="1"/>
          <p:nvPr/>
        </p:nvSpPr>
        <p:spPr>
          <a:xfrm>
            <a:off x="1850172" y="2392527"/>
            <a:ext cx="3462809" cy="845809"/>
          </a:xfrm>
          <a:prstGeom prst="rect">
            <a:avLst/>
          </a:prstGeom>
          <a:noFill/>
        </p:spPr>
        <p:txBody>
          <a:bodyPr wrap="square">
            <a:spAutoFit/>
          </a:bodyPr>
          <a:lstStyle/>
          <a:p>
            <a:pPr marL="259133" indent="-259133">
              <a:buFont typeface="Courier New" panose="02070309020205020404" pitchFamily="49" charset="0"/>
              <a:buChar char="o"/>
              <a:defRPr/>
            </a:pPr>
            <a:r>
              <a:rPr lang="it-IT" sz="1632" kern="0" dirty="0">
                <a:solidFill>
                  <a:srgbClr val="213C84"/>
                </a:solidFill>
                <a:latin typeface="Calibri"/>
              </a:rPr>
              <a:t>Une cartographie nationale</a:t>
            </a:r>
          </a:p>
          <a:p>
            <a:pPr marL="259133" indent="-259133">
              <a:buFont typeface="Courier New" panose="02070309020205020404" pitchFamily="49" charset="0"/>
              <a:buChar char="o"/>
              <a:defRPr/>
            </a:pPr>
            <a:r>
              <a:rPr lang="it-IT" sz="1632" kern="0" dirty="0">
                <a:solidFill>
                  <a:srgbClr val="213C84"/>
                </a:solidFill>
                <a:latin typeface="Calibri"/>
              </a:rPr>
              <a:t>Un formulaire de candidature</a:t>
            </a:r>
          </a:p>
          <a:p>
            <a:pPr marL="259133" indent="-259133">
              <a:buFont typeface="Courier New" panose="02070309020205020404" pitchFamily="49" charset="0"/>
              <a:buChar char="o"/>
              <a:defRPr/>
            </a:pPr>
            <a:r>
              <a:rPr lang="it-IT" sz="1632" kern="0" dirty="0">
                <a:solidFill>
                  <a:srgbClr val="213C84"/>
                </a:solidFill>
                <a:latin typeface="Calibri"/>
              </a:rPr>
              <a:t>Une brochure du CFF </a:t>
            </a:r>
          </a:p>
        </p:txBody>
      </p:sp>
      <p:sp>
        <p:nvSpPr>
          <p:cNvPr id="11" name="ZoneTexte 10">
            <a:hlinkClick r:id="rId2"/>
            <a:extLst>
              <a:ext uri="{FF2B5EF4-FFF2-40B4-BE49-F238E27FC236}">
                <a16:creationId xmlns:a16="http://schemas.microsoft.com/office/drawing/2014/main" id="{4C29864D-3E4A-8647-C8B7-47E6407AB071}"/>
              </a:ext>
            </a:extLst>
          </p:cNvPr>
          <p:cNvSpPr txBox="1"/>
          <p:nvPr/>
        </p:nvSpPr>
        <p:spPr>
          <a:xfrm>
            <a:off x="4817943" y="3252640"/>
            <a:ext cx="1142569" cy="399212"/>
          </a:xfrm>
          <a:prstGeom prst="rect">
            <a:avLst/>
          </a:prstGeom>
          <a:noFill/>
        </p:spPr>
        <p:txBody>
          <a:bodyPr wrap="square">
            <a:spAutoFit/>
          </a:bodyPr>
          <a:lstStyle/>
          <a:p>
            <a:pPr algn="ctr"/>
            <a:r>
              <a:rPr lang="it-IT" sz="997" kern="0" dirty="0">
                <a:solidFill>
                  <a:srgbClr val="213C84"/>
                </a:solidFill>
                <a:latin typeface="Calibri"/>
                <a:hlinkClick r:id="rId3"/>
              </a:rPr>
              <a:t>Service </a:t>
            </a:r>
            <a:br>
              <a:rPr lang="it-IT" sz="997" kern="0" dirty="0">
                <a:solidFill>
                  <a:srgbClr val="213C84"/>
                </a:solidFill>
                <a:latin typeface="Calibri"/>
                <a:hlinkClick r:id="rId3"/>
              </a:rPr>
            </a:br>
            <a:r>
              <a:rPr lang="it-IT" sz="997" kern="0" dirty="0">
                <a:solidFill>
                  <a:srgbClr val="213C84"/>
                </a:solidFill>
                <a:latin typeface="Calibri"/>
                <a:hlinkClick r:id="rId3"/>
              </a:rPr>
              <a:t>«Ask the expert»</a:t>
            </a:r>
            <a:endParaRPr lang="fr-FR" sz="997" dirty="0"/>
          </a:p>
        </p:txBody>
      </p:sp>
      <p:pic>
        <p:nvPicPr>
          <p:cNvPr id="51" name="Image 50">
            <a:hlinkClick r:id="rId4"/>
            <a:extLst>
              <a:ext uri="{FF2B5EF4-FFF2-40B4-BE49-F238E27FC236}">
                <a16:creationId xmlns:a16="http://schemas.microsoft.com/office/drawing/2014/main" id="{FCEA994B-0408-11B9-D888-FC9F2CC0F585}"/>
              </a:ext>
            </a:extLst>
          </p:cNvPr>
          <p:cNvPicPr>
            <a:picLocks noChangeAspect="1"/>
          </p:cNvPicPr>
          <p:nvPr/>
        </p:nvPicPr>
        <p:blipFill>
          <a:blip r:embed="rId5"/>
          <a:stretch>
            <a:fillRect/>
          </a:stretch>
        </p:blipFill>
        <p:spPr>
          <a:xfrm>
            <a:off x="3345691" y="3643367"/>
            <a:ext cx="922367" cy="1305793"/>
          </a:xfrm>
          <a:prstGeom prst="rect">
            <a:avLst/>
          </a:prstGeom>
          <a:ln w="19050">
            <a:solidFill>
              <a:srgbClr val="213C84"/>
            </a:solidFill>
          </a:ln>
        </p:spPr>
      </p:pic>
      <p:pic>
        <p:nvPicPr>
          <p:cNvPr id="52" name="Image 51">
            <a:hlinkClick r:id="rId6"/>
            <a:extLst>
              <a:ext uri="{FF2B5EF4-FFF2-40B4-BE49-F238E27FC236}">
                <a16:creationId xmlns:a16="http://schemas.microsoft.com/office/drawing/2014/main" id="{EC61C154-3714-E52C-096D-A4A99E8BEF2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97091" y="3649284"/>
            <a:ext cx="1154207" cy="815508"/>
          </a:xfrm>
          <a:prstGeom prst="rect">
            <a:avLst/>
          </a:prstGeom>
          <a:ln w="19050">
            <a:solidFill>
              <a:srgbClr val="213C84"/>
            </a:solidFill>
          </a:ln>
        </p:spPr>
      </p:pic>
      <p:sp>
        <p:nvSpPr>
          <p:cNvPr id="53" name="ZoneTexte 52">
            <a:hlinkClick r:id="rId6"/>
            <a:extLst>
              <a:ext uri="{FF2B5EF4-FFF2-40B4-BE49-F238E27FC236}">
                <a16:creationId xmlns:a16="http://schemas.microsoft.com/office/drawing/2014/main" id="{03BD8771-865A-20C6-EEC3-02827B5AD23A}"/>
              </a:ext>
            </a:extLst>
          </p:cNvPr>
          <p:cNvSpPr txBox="1"/>
          <p:nvPr/>
        </p:nvSpPr>
        <p:spPr>
          <a:xfrm>
            <a:off x="1802910" y="3252639"/>
            <a:ext cx="1142569" cy="399212"/>
          </a:xfrm>
          <a:prstGeom prst="rect">
            <a:avLst/>
          </a:prstGeom>
          <a:noFill/>
        </p:spPr>
        <p:txBody>
          <a:bodyPr wrap="square">
            <a:spAutoFit/>
          </a:bodyPr>
          <a:lstStyle/>
          <a:p>
            <a:pPr algn="ctr"/>
            <a:r>
              <a:rPr lang="it-IT" sz="997" kern="0" dirty="0">
                <a:solidFill>
                  <a:srgbClr val="213C84"/>
                </a:solidFill>
                <a:latin typeface="Calibri"/>
                <a:hlinkClick r:id="rId6"/>
              </a:rPr>
              <a:t>Formulaire de candidature</a:t>
            </a:r>
            <a:endParaRPr lang="fr-FR" sz="997" dirty="0"/>
          </a:p>
        </p:txBody>
      </p:sp>
      <p:sp>
        <p:nvSpPr>
          <p:cNvPr id="54" name="ZoneTexte 53">
            <a:extLst>
              <a:ext uri="{FF2B5EF4-FFF2-40B4-BE49-F238E27FC236}">
                <a16:creationId xmlns:a16="http://schemas.microsoft.com/office/drawing/2014/main" id="{6FCAEEDE-64E9-398C-60C3-D0D7C5632149}"/>
              </a:ext>
            </a:extLst>
          </p:cNvPr>
          <p:cNvSpPr txBox="1"/>
          <p:nvPr/>
        </p:nvSpPr>
        <p:spPr>
          <a:xfrm>
            <a:off x="3235844" y="3252639"/>
            <a:ext cx="1142569" cy="399212"/>
          </a:xfrm>
          <a:prstGeom prst="rect">
            <a:avLst/>
          </a:prstGeom>
          <a:noFill/>
        </p:spPr>
        <p:txBody>
          <a:bodyPr wrap="square">
            <a:spAutoFit/>
          </a:bodyPr>
          <a:lstStyle/>
          <a:p>
            <a:pPr algn="ctr"/>
            <a:r>
              <a:rPr lang="it-IT" sz="997" kern="0" dirty="0">
                <a:solidFill>
                  <a:srgbClr val="213C84"/>
                </a:solidFill>
                <a:latin typeface="Calibri"/>
                <a:hlinkClick r:id="rId4"/>
              </a:rPr>
              <a:t>Brochure des acteurs du CFF</a:t>
            </a:r>
            <a:endParaRPr lang="fr-FR" sz="997" dirty="0"/>
          </a:p>
        </p:txBody>
      </p:sp>
      <p:sp>
        <p:nvSpPr>
          <p:cNvPr id="24" name="ZoneTexte 23">
            <a:extLst>
              <a:ext uri="{FF2B5EF4-FFF2-40B4-BE49-F238E27FC236}">
                <a16:creationId xmlns:a16="http://schemas.microsoft.com/office/drawing/2014/main" id="{8F76942B-E1D7-E3AA-CB8B-06AFA6A23443}"/>
              </a:ext>
            </a:extLst>
          </p:cNvPr>
          <p:cNvSpPr txBox="1"/>
          <p:nvPr/>
        </p:nvSpPr>
        <p:spPr>
          <a:xfrm>
            <a:off x="1599464" y="1607527"/>
            <a:ext cx="4895891" cy="657485"/>
          </a:xfrm>
          <a:prstGeom prst="roundRect">
            <a:avLst/>
          </a:prstGeom>
          <a:solidFill>
            <a:srgbClr val="D9E1F3"/>
          </a:solidFill>
          <a:ln w="19050">
            <a:solidFill>
              <a:srgbClr val="213C84"/>
            </a:solidFill>
          </a:ln>
        </p:spPr>
        <p:txBody>
          <a:bodyPr wrap="square" rtlCol="0">
            <a:spAutoFit/>
          </a:bodyPr>
          <a:lstStyle/>
          <a:p>
            <a:pPr defTabSz="828975"/>
            <a:r>
              <a:rPr lang="fr-FR" sz="1631" b="1" dirty="0">
                <a:solidFill>
                  <a:srgbClr val="213C84"/>
                </a:solidFill>
                <a:latin typeface="Calibri"/>
              </a:rPr>
              <a:t>Objectif : Référencer les acteurs en termes de fiabilité des </a:t>
            </a:r>
            <a:r>
              <a:rPr lang="fr-FR" sz="1631" b="1" dirty="0">
                <a:solidFill>
                  <a:srgbClr val="213C84"/>
                </a:solidFill>
                <a:latin typeface="Calibri" panose="020F0502020204030204" pitchFamily="34" charset="0"/>
                <a:ea typeface="Calibri" panose="020F0502020204030204" pitchFamily="34" charset="0"/>
              </a:rPr>
              <a:t>c</a:t>
            </a:r>
            <a:r>
              <a:rPr lang="fr-FR" sz="1631" b="1" dirty="0">
                <a:solidFill>
                  <a:srgbClr val="213C84"/>
                </a:solidFill>
                <a:latin typeface="Calibri" panose="020F0502020204030204" pitchFamily="34" charset="0"/>
                <a:ea typeface="Calibri" panose="020F0502020204030204" pitchFamily="34" charset="0"/>
                <a:cs typeface="DIN Alternate"/>
              </a:rPr>
              <a:t>omposants et des systèmes électroniques</a:t>
            </a:r>
            <a:endParaRPr lang="fr-FR" sz="1631" b="1" dirty="0">
              <a:solidFill>
                <a:srgbClr val="213C84"/>
              </a:solidFill>
              <a:latin typeface="Calibri"/>
            </a:endParaRPr>
          </a:p>
        </p:txBody>
      </p:sp>
      <p:sp>
        <p:nvSpPr>
          <p:cNvPr id="2" name="ZoneTexte 1">
            <a:hlinkClick r:id="rId2"/>
            <a:extLst>
              <a:ext uri="{FF2B5EF4-FFF2-40B4-BE49-F238E27FC236}">
                <a16:creationId xmlns:a16="http://schemas.microsoft.com/office/drawing/2014/main" id="{2F775EDF-18F1-C531-65D4-50474E6C946F}"/>
              </a:ext>
            </a:extLst>
          </p:cNvPr>
          <p:cNvSpPr txBox="1"/>
          <p:nvPr/>
        </p:nvSpPr>
        <p:spPr>
          <a:xfrm>
            <a:off x="10701649" y="3252640"/>
            <a:ext cx="1142569" cy="399212"/>
          </a:xfrm>
          <a:prstGeom prst="rect">
            <a:avLst/>
          </a:prstGeom>
          <a:noFill/>
        </p:spPr>
        <p:txBody>
          <a:bodyPr wrap="square">
            <a:spAutoFit/>
          </a:bodyPr>
          <a:lstStyle/>
          <a:p>
            <a:pPr algn="ctr"/>
            <a:r>
              <a:rPr lang="it-IT" sz="997" kern="0" dirty="0">
                <a:solidFill>
                  <a:srgbClr val="213C84"/>
                </a:solidFill>
                <a:latin typeface="Calibri"/>
                <a:hlinkClick r:id="rId8"/>
              </a:rPr>
              <a:t>Cartographie d’acteurs du CFF</a:t>
            </a:r>
            <a:endParaRPr lang="fr-FR" sz="997" dirty="0"/>
          </a:p>
        </p:txBody>
      </p:sp>
      <p:pic>
        <p:nvPicPr>
          <p:cNvPr id="5" name="Image 4">
            <a:extLst>
              <a:ext uri="{FF2B5EF4-FFF2-40B4-BE49-F238E27FC236}">
                <a16:creationId xmlns:a16="http://schemas.microsoft.com/office/drawing/2014/main" id="{D6696C24-097E-300F-1756-F988AEE3DAF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743472" y="3697967"/>
            <a:ext cx="1305793" cy="351952"/>
          </a:xfrm>
          <a:prstGeom prst="rect">
            <a:avLst/>
          </a:prstGeom>
        </p:spPr>
      </p:pic>
      <p:sp>
        <p:nvSpPr>
          <p:cNvPr id="7" name="Sous-titre 6">
            <a:extLst>
              <a:ext uri="{FF2B5EF4-FFF2-40B4-BE49-F238E27FC236}">
                <a16:creationId xmlns:a16="http://schemas.microsoft.com/office/drawing/2014/main" id="{4B456D71-827E-6426-7245-5EE3DE7AD889}"/>
              </a:ext>
            </a:extLst>
          </p:cNvPr>
          <p:cNvSpPr>
            <a:spLocks noGrp="1"/>
          </p:cNvSpPr>
          <p:nvPr>
            <p:ph type="subTitle" idx="4"/>
          </p:nvPr>
        </p:nvSpPr>
        <p:spPr>
          <a:xfrm>
            <a:off x="3663488" y="813420"/>
            <a:ext cx="8022078" cy="301365"/>
          </a:xfrm>
        </p:spPr>
        <p:txBody>
          <a:bodyPr/>
          <a:lstStyle/>
          <a:p>
            <a:r>
              <a:rPr lang="fr-FR" sz="2176" dirty="0"/>
              <a:t>Axe 1 – Coordonner l’écosystème et renforcer les synergies</a:t>
            </a:r>
          </a:p>
        </p:txBody>
      </p:sp>
      <p:sp>
        <p:nvSpPr>
          <p:cNvPr id="3" name="ZoneTexte 2">
            <a:extLst>
              <a:ext uri="{FF2B5EF4-FFF2-40B4-BE49-F238E27FC236}">
                <a16:creationId xmlns:a16="http://schemas.microsoft.com/office/drawing/2014/main" id="{39A06A1B-F6C7-1B23-DAAB-1F21A6C5EC37}"/>
              </a:ext>
            </a:extLst>
          </p:cNvPr>
          <p:cNvSpPr txBox="1"/>
          <p:nvPr/>
        </p:nvSpPr>
        <p:spPr>
          <a:xfrm>
            <a:off x="756312" y="5739590"/>
            <a:ext cx="5541725" cy="343620"/>
          </a:xfrm>
          <a:prstGeom prst="rect">
            <a:avLst/>
          </a:prstGeom>
          <a:solidFill>
            <a:srgbClr val="C00000"/>
          </a:solidFill>
        </p:spPr>
        <p:txBody>
          <a:bodyPr wrap="square" rtlCol="0">
            <a:spAutoFit/>
          </a:bodyPr>
          <a:lstStyle/>
          <a:p>
            <a:pPr algn="ctr">
              <a:lnSpc>
                <a:spcPct val="90000"/>
              </a:lnSpc>
              <a:spcBef>
                <a:spcPts val="907"/>
              </a:spcBef>
            </a:pPr>
            <a:r>
              <a:rPr lang="fr-FR" sz="1814" b="1" dirty="0">
                <a:solidFill>
                  <a:schemeClr val="bg1"/>
                </a:solidFill>
              </a:rPr>
              <a:t>Un rayonnement à l’échelle nationale du réseau CFF</a:t>
            </a:r>
          </a:p>
        </p:txBody>
      </p:sp>
      <p:sp>
        <p:nvSpPr>
          <p:cNvPr id="6" name="Rectangle 5">
            <a:extLst>
              <a:ext uri="{FF2B5EF4-FFF2-40B4-BE49-F238E27FC236}">
                <a16:creationId xmlns:a16="http://schemas.microsoft.com/office/drawing/2014/main" id="{56089D96-B4AE-B8B6-04A2-D55E58701548}"/>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Réseau « Fiabilité » et Synergies</a:t>
            </a:r>
          </a:p>
        </p:txBody>
      </p:sp>
      <p:grpSp>
        <p:nvGrpSpPr>
          <p:cNvPr id="8" name="Groupe 7">
            <a:extLst>
              <a:ext uri="{FF2B5EF4-FFF2-40B4-BE49-F238E27FC236}">
                <a16:creationId xmlns:a16="http://schemas.microsoft.com/office/drawing/2014/main" id="{3A226BD1-FA20-EB5A-1844-4104B0138AF4}"/>
              </a:ext>
            </a:extLst>
          </p:cNvPr>
          <p:cNvGrpSpPr>
            <a:grpSpLocks noChangeAspect="1"/>
          </p:cNvGrpSpPr>
          <p:nvPr/>
        </p:nvGrpSpPr>
        <p:grpSpPr>
          <a:xfrm>
            <a:off x="1372089" y="258949"/>
            <a:ext cx="489673" cy="489673"/>
            <a:chOff x="-325703" y="3284818"/>
            <a:chExt cx="1080000" cy="1080000"/>
          </a:xfrm>
        </p:grpSpPr>
        <p:sp>
          <p:nvSpPr>
            <p:cNvPr id="9" name="Ellipse 8">
              <a:extLst>
                <a:ext uri="{FF2B5EF4-FFF2-40B4-BE49-F238E27FC236}">
                  <a16:creationId xmlns:a16="http://schemas.microsoft.com/office/drawing/2014/main" id="{33A10A28-78A4-3290-A2E6-9FB2606B94C3}"/>
                </a:ext>
              </a:extLst>
            </p:cNvPr>
            <p:cNvSpPr>
              <a:spLocks noChangeAspect="1"/>
            </p:cNvSpPr>
            <p:nvPr/>
          </p:nvSpPr>
          <p:spPr>
            <a:xfrm>
              <a:off x="-325703" y="3284818"/>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2" dirty="0"/>
            </a:p>
          </p:txBody>
        </p:sp>
        <p:pic>
          <p:nvPicPr>
            <p:cNvPr id="10" name="Image 9">
              <a:extLst>
                <a:ext uri="{FF2B5EF4-FFF2-40B4-BE49-F238E27FC236}">
                  <a16:creationId xmlns:a16="http://schemas.microsoft.com/office/drawing/2014/main" id="{BAE0D9F2-07F4-1882-9654-B0EB3E8A08C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4860" y="3459088"/>
              <a:ext cx="658314" cy="731460"/>
            </a:xfrm>
            <a:prstGeom prst="rect">
              <a:avLst/>
            </a:prstGeom>
          </p:spPr>
        </p:pic>
      </p:grpSp>
      <p:pic>
        <p:nvPicPr>
          <p:cNvPr id="14" name="Image 13">
            <a:extLst>
              <a:ext uri="{FF2B5EF4-FFF2-40B4-BE49-F238E27FC236}">
                <a16:creationId xmlns:a16="http://schemas.microsoft.com/office/drawing/2014/main" id="{95437572-EEBC-6342-1B00-03722C5CD81D}"/>
              </a:ext>
            </a:extLst>
          </p:cNvPr>
          <p:cNvPicPr>
            <a:picLocks noChangeAspect="1"/>
          </p:cNvPicPr>
          <p:nvPr/>
        </p:nvPicPr>
        <p:blipFill>
          <a:blip r:embed="rId11"/>
          <a:stretch>
            <a:fillRect/>
          </a:stretch>
        </p:blipFill>
        <p:spPr>
          <a:xfrm>
            <a:off x="6635561" y="1425151"/>
            <a:ext cx="3956390" cy="4759617"/>
          </a:xfrm>
          <a:prstGeom prst="rect">
            <a:avLst/>
          </a:prstGeom>
          <a:ln w="19050">
            <a:solidFill>
              <a:srgbClr val="243A85"/>
            </a:solidFill>
          </a:ln>
        </p:spPr>
      </p:pic>
    </p:spTree>
    <p:extLst>
      <p:ext uri="{BB962C8B-B14F-4D97-AF65-F5344CB8AC3E}">
        <p14:creationId xmlns:p14="http://schemas.microsoft.com/office/powerpoint/2010/main" val="2368296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B21BB-01B5-7599-30DD-7FC154AAB920}"/>
            </a:ext>
          </a:extLst>
        </p:cNvPr>
        <p:cNvGrpSpPr/>
        <p:nvPr/>
      </p:nvGrpSpPr>
      <p:grpSpPr>
        <a:xfrm>
          <a:off x="0" y="0"/>
          <a:ext cx="0" cy="0"/>
          <a:chOff x="0" y="0"/>
          <a:chExt cx="0" cy="0"/>
        </a:xfrm>
      </p:grpSpPr>
      <p:sp>
        <p:nvSpPr>
          <p:cNvPr id="14" name="Sous-titre 1">
            <a:extLst>
              <a:ext uri="{FF2B5EF4-FFF2-40B4-BE49-F238E27FC236}">
                <a16:creationId xmlns:a16="http://schemas.microsoft.com/office/drawing/2014/main" id="{E86BB2E0-78D4-082E-E0B4-E64A75A3CF46}"/>
              </a:ext>
            </a:extLst>
          </p:cNvPr>
          <p:cNvSpPr>
            <a:spLocks noGrp="1"/>
          </p:cNvSpPr>
          <p:nvPr>
            <p:ph type="subTitle" idx="4"/>
          </p:nvPr>
        </p:nvSpPr>
        <p:spPr>
          <a:xfrm>
            <a:off x="3608465" y="813421"/>
            <a:ext cx="8084492" cy="301365"/>
          </a:xfrm>
        </p:spPr>
        <p:txBody>
          <a:bodyPr/>
          <a:lstStyle/>
          <a:p>
            <a:r>
              <a:rPr lang="fr-FR" sz="2176" dirty="0"/>
              <a:t>Axe 1 – Coordonner l’écosystème et renforcer les synergies</a:t>
            </a:r>
          </a:p>
        </p:txBody>
      </p:sp>
      <p:sp>
        <p:nvSpPr>
          <p:cNvPr id="2" name="ZoneTexte 1">
            <a:extLst>
              <a:ext uri="{FF2B5EF4-FFF2-40B4-BE49-F238E27FC236}">
                <a16:creationId xmlns:a16="http://schemas.microsoft.com/office/drawing/2014/main" id="{1D62EFA4-8CF9-3935-63E6-2299C4BF0370}"/>
              </a:ext>
            </a:extLst>
          </p:cNvPr>
          <p:cNvSpPr txBox="1"/>
          <p:nvPr/>
        </p:nvSpPr>
        <p:spPr>
          <a:xfrm>
            <a:off x="4902417" y="1550590"/>
            <a:ext cx="6514146" cy="393698"/>
          </a:xfrm>
          <a:prstGeom prst="rect">
            <a:avLst/>
          </a:prstGeom>
          <a:noFill/>
        </p:spPr>
        <p:txBody>
          <a:bodyPr wrap="square" rtlCol="0">
            <a:spAutoFit/>
          </a:bodyPr>
          <a:lstStyle>
            <a:defPPr>
              <a:defRPr lang="fr-FR"/>
            </a:defPPr>
            <a:lvl1pPr algn="ctr" defTabSz="914176">
              <a:lnSpc>
                <a:spcPct val="90000"/>
              </a:lnSpc>
              <a:spcBef>
                <a:spcPts val="1000"/>
              </a:spcBef>
              <a:defRPr sz="1600" b="1">
                <a:solidFill>
                  <a:srgbClr val="29418E"/>
                </a:solidFill>
                <a:latin typeface="Calibri"/>
              </a:defRPr>
            </a:lvl1pPr>
          </a:lstStyle>
          <a:p>
            <a:r>
              <a:rPr lang="fr-FR" sz="1451" dirty="0"/>
              <a:t>La composition du </a:t>
            </a:r>
            <a:r>
              <a:rPr lang="fr-FR" sz="2176" cap="small" dirty="0">
                <a:highlight>
                  <a:srgbClr val="DCE6F2"/>
                </a:highlight>
              </a:rPr>
              <a:t>Comité de Pilotage</a:t>
            </a:r>
            <a:r>
              <a:rPr lang="fr-FR" sz="1451" dirty="0"/>
              <a:t> du CFF</a:t>
            </a:r>
          </a:p>
        </p:txBody>
      </p:sp>
      <p:graphicFrame>
        <p:nvGraphicFramePr>
          <p:cNvPr id="26" name="Tableau 25">
            <a:extLst>
              <a:ext uri="{FF2B5EF4-FFF2-40B4-BE49-F238E27FC236}">
                <a16:creationId xmlns:a16="http://schemas.microsoft.com/office/drawing/2014/main" id="{2D67C520-E5CE-0341-C8E2-1D7AE1CF9B7D}"/>
              </a:ext>
            </a:extLst>
          </p:cNvPr>
          <p:cNvGraphicFramePr>
            <a:graphicFrameLocks noGrp="1"/>
          </p:cNvGraphicFramePr>
          <p:nvPr/>
        </p:nvGraphicFramePr>
        <p:xfrm>
          <a:off x="766918" y="3166694"/>
          <a:ext cx="10658172" cy="1828111"/>
        </p:xfrm>
        <a:graphic>
          <a:graphicData uri="http://schemas.openxmlformats.org/drawingml/2006/table">
            <a:tbl>
              <a:tblPr/>
              <a:tblGrid>
                <a:gridCol w="761298">
                  <a:extLst>
                    <a:ext uri="{9D8B030D-6E8A-4147-A177-3AD203B41FA5}">
                      <a16:colId xmlns:a16="http://schemas.microsoft.com/office/drawing/2014/main" val="3610360615"/>
                    </a:ext>
                  </a:extLst>
                </a:gridCol>
                <a:gridCol w="761298">
                  <a:extLst>
                    <a:ext uri="{9D8B030D-6E8A-4147-A177-3AD203B41FA5}">
                      <a16:colId xmlns:a16="http://schemas.microsoft.com/office/drawing/2014/main" val="1880004800"/>
                    </a:ext>
                  </a:extLst>
                </a:gridCol>
                <a:gridCol w="761298">
                  <a:extLst>
                    <a:ext uri="{9D8B030D-6E8A-4147-A177-3AD203B41FA5}">
                      <a16:colId xmlns:a16="http://schemas.microsoft.com/office/drawing/2014/main" val="222687361"/>
                    </a:ext>
                  </a:extLst>
                </a:gridCol>
                <a:gridCol w="761298">
                  <a:extLst>
                    <a:ext uri="{9D8B030D-6E8A-4147-A177-3AD203B41FA5}">
                      <a16:colId xmlns:a16="http://schemas.microsoft.com/office/drawing/2014/main" val="1011825043"/>
                    </a:ext>
                  </a:extLst>
                </a:gridCol>
                <a:gridCol w="761298">
                  <a:extLst>
                    <a:ext uri="{9D8B030D-6E8A-4147-A177-3AD203B41FA5}">
                      <a16:colId xmlns:a16="http://schemas.microsoft.com/office/drawing/2014/main" val="249115706"/>
                    </a:ext>
                  </a:extLst>
                </a:gridCol>
                <a:gridCol w="761298">
                  <a:extLst>
                    <a:ext uri="{9D8B030D-6E8A-4147-A177-3AD203B41FA5}">
                      <a16:colId xmlns:a16="http://schemas.microsoft.com/office/drawing/2014/main" val="692485388"/>
                    </a:ext>
                  </a:extLst>
                </a:gridCol>
                <a:gridCol w="761298">
                  <a:extLst>
                    <a:ext uri="{9D8B030D-6E8A-4147-A177-3AD203B41FA5}">
                      <a16:colId xmlns:a16="http://schemas.microsoft.com/office/drawing/2014/main" val="3032155684"/>
                    </a:ext>
                  </a:extLst>
                </a:gridCol>
                <a:gridCol w="761298">
                  <a:extLst>
                    <a:ext uri="{9D8B030D-6E8A-4147-A177-3AD203B41FA5}">
                      <a16:colId xmlns:a16="http://schemas.microsoft.com/office/drawing/2014/main" val="1817005196"/>
                    </a:ext>
                  </a:extLst>
                </a:gridCol>
                <a:gridCol w="761298">
                  <a:extLst>
                    <a:ext uri="{9D8B030D-6E8A-4147-A177-3AD203B41FA5}">
                      <a16:colId xmlns:a16="http://schemas.microsoft.com/office/drawing/2014/main" val="2318655135"/>
                    </a:ext>
                  </a:extLst>
                </a:gridCol>
                <a:gridCol w="761298">
                  <a:extLst>
                    <a:ext uri="{9D8B030D-6E8A-4147-A177-3AD203B41FA5}">
                      <a16:colId xmlns:a16="http://schemas.microsoft.com/office/drawing/2014/main" val="36174455"/>
                    </a:ext>
                  </a:extLst>
                </a:gridCol>
                <a:gridCol w="761298">
                  <a:extLst>
                    <a:ext uri="{9D8B030D-6E8A-4147-A177-3AD203B41FA5}">
                      <a16:colId xmlns:a16="http://schemas.microsoft.com/office/drawing/2014/main" val="3603319949"/>
                    </a:ext>
                  </a:extLst>
                </a:gridCol>
                <a:gridCol w="761298">
                  <a:extLst>
                    <a:ext uri="{9D8B030D-6E8A-4147-A177-3AD203B41FA5}">
                      <a16:colId xmlns:a16="http://schemas.microsoft.com/office/drawing/2014/main" val="2648295900"/>
                    </a:ext>
                  </a:extLst>
                </a:gridCol>
                <a:gridCol w="761298">
                  <a:extLst>
                    <a:ext uri="{9D8B030D-6E8A-4147-A177-3AD203B41FA5}">
                      <a16:colId xmlns:a16="http://schemas.microsoft.com/office/drawing/2014/main" val="3207268621"/>
                    </a:ext>
                  </a:extLst>
                </a:gridCol>
                <a:gridCol w="761298">
                  <a:extLst>
                    <a:ext uri="{9D8B030D-6E8A-4147-A177-3AD203B41FA5}">
                      <a16:colId xmlns:a16="http://schemas.microsoft.com/office/drawing/2014/main" val="1811385868"/>
                    </a:ext>
                  </a:extLst>
                </a:gridCol>
              </a:tblGrid>
              <a:tr h="652897">
                <a:tc>
                  <a:txBody>
                    <a:bodyPr/>
                    <a:lstStyle/>
                    <a:p>
                      <a:pPr algn="ctr" fontAlgn="ctr"/>
                      <a:r>
                        <a:rPr lang="fr-FR" sz="1100" b="1" i="0" u="none" strike="noStrike" dirty="0">
                          <a:solidFill>
                            <a:schemeClr val="bg1"/>
                          </a:solidFill>
                          <a:effectLst/>
                          <a:latin typeface="Calibri" panose="020F0502020204030204" pitchFamily="34" charset="0"/>
                        </a:rPr>
                        <a:t>Michel GIRAUDEAU</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Fabio COCCETTI </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Marc </a:t>
                      </a:r>
                      <a:br>
                        <a:rPr lang="fr-FR" sz="1100" b="1" i="0" u="none" strike="noStrike" dirty="0">
                          <a:solidFill>
                            <a:schemeClr val="bg1"/>
                          </a:solidFill>
                          <a:effectLst/>
                          <a:latin typeface="Calibri" panose="020F0502020204030204" pitchFamily="34" charset="0"/>
                        </a:rPr>
                      </a:br>
                      <a:r>
                        <a:rPr lang="fr-FR" sz="1100" b="1" i="0" u="none" strike="noStrike" dirty="0">
                          <a:solidFill>
                            <a:schemeClr val="bg1"/>
                          </a:solidFill>
                          <a:effectLst/>
                          <a:latin typeface="Calibri" panose="020F0502020204030204" pitchFamily="34" charset="0"/>
                        </a:rPr>
                        <a:t>RAPIN</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Franck DAVENEL </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Pascal </a:t>
                      </a:r>
                      <a:r>
                        <a:rPr lang="fr-FR" sz="900" b="1" i="0" u="none" strike="noStrike" dirty="0">
                          <a:solidFill>
                            <a:schemeClr val="bg1"/>
                          </a:solidFill>
                          <a:effectLst/>
                          <a:latin typeface="Calibri" panose="020F0502020204030204" pitchFamily="34" charset="0"/>
                        </a:rPr>
                        <a:t>DHERBECOURT</a:t>
                      </a:r>
                      <a:endParaRPr lang="fr-FR" sz="1000" b="1" i="0" u="none" strike="noStrike" dirty="0">
                        <a:solidFill>
                          <a:schemeClr val="bg1"/>
                        </a:solidFill>
                        <a:effectLst/>
                        <a:latin typeface="Calibri" panose="020F0502020204030204" pitchFamily="34" charset="0"/>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Francois BOUVRY</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Thierry BAPIN</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Pierre-Alexandre PICTON</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Regis MEURET </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Hichame MAANANE </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Jean-Claude CLEMENT</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Amélie THIONVILLE</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Julien MÉNAGÉ</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tc>
                  <a:txBody>
                    <a:bodyPr/>
                    <a:lstStyle/>
                    <a:p>
                      <a:pPr algn="ctr" fontAlgn="ctr"/>
                      <a:r>
                        <a:rPr lang="fr-FR" sz="1100" b="1" i="0" u="none" strike="noStrike" dirty="0">
                          <a:solidFill>
                            <a:schemeClr val="bg1"/>
                          </a:solidFill>
                          <a:effectLst/>
                          <a:latin typeface="Calibri" panose="020F0502020204030204" pitchFamily="34" charset="0"/>
                        </a:rPr>
                        <a:t>Florence MALOU</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1565643606"/>
                  </a:ext>
                </a:extLst>
              </a:tr>
              <a:tr h="587607">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IMdR</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IRT AESE - Saint Exupéry </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ASTech Paris </a:t>
                      </a:r>
                      <a:r>
                        <a:rPr lang="fr-FR" sz="1100" b="0" i="0" u="none" strike="noStrike" kern="1200" dirty="0" err="1">
                          <a:solidFill>
                            <a:srgbClr val="000000"/>
                          </a:solidFill>
                          <a:effectLst/>
                          <a:latin typeface="Calibri" panose="020F0502020204030204" pitchFamily="34" charset="0"/>
                          <a:ea typeface="+mn-ea"/>
                          <a:cs typeface="+mn-cs"/>
                        </a:rPr>
                        <a:t>Region</a:t>
                      </a:r>
                      <a:endParaRPr lang="fr-FR" sz="11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DGA -</a:t>
                      </a:r>
                    </a:p>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Maîtrise de l’Information</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GPM - Université de Rouen</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NAE</a:t>
                      </a:r>
                    </a:p>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(Normandie AeroEspace )</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NAE</a:t>
                      </a:r>
                    </a:p>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(Normandie AeroEspace )</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NextMove</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IRT AESE - Saint Exupéry </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THALES</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THALES</a:t>
                      </a:r>
                    </a:p>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R&amp;T</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VALEO</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INFINERGIES </a:t>
                      </a:r>
                    </a:p>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Groupe 6NAPSE </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1100" b="0" i="0" u="none" strike="noStrike" kern="1200" dirty="0">
                          <a:solidFill>
                            <a:srgbClr val="000000"/>
                          </a:solidFill>
                          <a:effectLst/>
                          <a:latin typeface="Calibri" panose="020F0502020204030204" pitchFamily="34" charset="0"/>
                          <a:ea typeface="+mn-ea"/>
                          <a:cs typeface="+mn-cs"/>
                        </a:rPr>
                        <a:t>CNES</a:t>
                      </a: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extLst>
                  <a:ext uri="{0D108BD9-81ED-4DB2-BD59-A6C34878D82A}">
                    <a16:rowId xmlns:a16="http://schemas.microsoft.com/office/drawing/2014/main" val="346165406"/>
                  </a:ext>
                </a:extLst>
              </a:tr>
              <a:tr h="587607">
                <a:tc>
                  <a:txBody>
                    <a:bodyPr/>
                    <a:lstStyle/>
                    <a:p>
                      <a:pPr marL="0" algn="ctr" defTabSz="914400" rtl="0" eaLnBrk="1" fontAlgn="ctr" latinLnBrk="0" hangingPunct="1"/>
                      <a:r>
                        <a:rPr lang="fr-FR" sz="900" dirty="0"/>
                        <a:t>société savante</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900" dirty="0"/>
                        <a:t>laboratoires académiques </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900" dirty="0"/>
                        <a:t>coordinateur</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900" dirty="0"/>
                        <a:t>industriel</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900" dirty="0"/>
                        <a:t>laboratoires académiques </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dirty="0"/>
                        <a:t>administrateur</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dirty="0"/>
                        <a:t>coordinateur</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900" dirty="0"/>
                        <a:t>coordinateur</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900" dirty="0"/>
                        <a:t>laboratoires académiques </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900" dirty="0"/>
                        <a:t>industriel</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900" dirty="0"/>
                        <a:t>industriel</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900" dirty="0"/>
                        <a:t>Industriel</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algn="ctr" defTabSz="914400" rtl="0" eaLnBrk="1" fontAlgn="ctr" latinLnBrk="0" hangingPunct="1"/>
                      <a:r>
                        <a:rPr lang="fr-FR" sz="900" dirty="0"/>
                        <a:t>Industriel</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dirty="0"/>
                        <a:t>Industriel</a:t>
                      </a:r>
                      <a:endParaRPr lang="fr-FR" sz="900" b="0" i="0" u="none" strike="noStrike" kern="1200" dirty="0">
                        <a:solidFill>
                          <a:srgbClr val="000000"/>
                        </a:solidFill>
                        <a:effectLst/>
                        <a:latin typeface="Calibri" panose="020F0502020204030204" pitchFamily="34" charset="0"/>
                        <a:ea typeface="+mn-ea"/>
                        <a:cs typeface="+mn-cs"/>
                      </a:endParaRPr>
                    </a:p>
                  </a:txBody>
                  <a:tcPr marL="4414" marR="4414" marT="441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extLst>
                  <a:ext uri="{0D108BD9-81ED-4DB2-BD59-A6C34878D82A}">
                    <a16:rowId xmlns:a16="http://schemas.microsoft.com/office/drawing/2014/main" val="1332263999"/>
                  </a:ext>
                </a:extLst>
              </a:tr>
            </a:tbl>
          </a:graphicData>
        </a:graphic>
      </p:graphicFrame>
      <p:sp>
        <p:nvSpPr>
          <p:cNvPr id="27" name="ZoneTexte 26">
            <a:extLst>
              <a:ext uri="{FF2B5EF4-FFF2-40B4-BE49-F238E27FC236}">
                <a16:creationId xmlns:a16="http://schemas.microsoft.com/office/drawing/2014/main" id="{C3E7B3E7-ECC8-9D5C-430C-657D5F5FD9A2}"/>
              </a:ext>
            </a:extLst>
          </p:cNvPr>
          <p:cNvSpPr txBox="1"/>
          <p:nvPr/>
        </p:nvSpPr>
        <p:spPr>
          <a:xfrm>
            <a:off x="9638369" y="5132380"/>
            <a:ext cx="1786714" cy="287771"/>
          </a:xfrm>
          <a:prstGeom prst="rect">
            <a:avLst/>
          </a:prstGeom>
          <a:noFill/>
        </p:spPr>
        <p:txBody>
          <a:bodyPr wrap="square">
            <a:spAutoFit/>
          </a:bodyPr>
          <a:lstStyle>
            <a:defPPr>
              <a:defRPr lang="fr-FR"/>
            </a:defPPr>
            <a:lvl1pPr>
              <a:defRPr sz="1400"/>
            </a:lvl1pPr>
          </a:lstStyle>
          <a:p>
            <a:r>
              <a:rPr lang="fr-FR" sz="1270" dirty="0"/>
              <a:t>Situation au 01/09/2025</a:t>
            </a:r>
          </a:p>
        </p:txBody>
      </p:sp>
      <p:sp>
        <p:nvSpPr>
          <p:cNvPr id="29" name="ZoneTexte 28">
            <a:extLst>
              <a:ext uri="{FF2B5EF4-FFF2-40B4-BE49-F238E27FC236}">
                <a16:creationId xmlns:a16="http://schemas.microsoft.com/office/drawing/2014/main" id="{6D8AB023-0759-D7DD-465F-6FF9F4CD50CA}"/>
              </a:ext>
            </a:extLst>
          </p:cNvPr>
          <p:cNvSpPr txBox="1"/>
          <p:nvPr/>
        </p:nvSpPr>
        <p:spPr>
          <a:xfrm>
            <a:off x="4230349" y="5847439"/>
            <a:ext cx="7194735" cy="371512"/>
          </a:xfrm>
          <a:prstGeom prst="rect">
            <a:avLst/>
          </a:prstGeom>
          <a:solidFill>
            <a:srgbClr val="C00000"/>
          </a:solidFill>
        </p:spPr>
        <p:txBody>
          <a:bodyPr wrap="square" rtlCol="0">
            <a:spAutoFit/>
          </a:bodyPr>
          <a:lstStyle>
            <a:defPPr>
              <a:defRPr lang="fr-FR"/>
            </a:defPPr>
            <a:lvl1pPr algn="ctr">
              <a:defRPr sz="1600" b="1">
                <a:solidFill>
                  <a:schemeClr val="bg1"/>
                </a:solidFill>
              </a:defRPr>
            </a:lvl1pPr>
          </a:lstStyle>
          <a:p>
            <a:r>
              <a:rPr lang="fr-FR" sz="1814" dirty="0"/>
              <a:t>Un comité représentatif des différentes filières et typologies d’acteurs</a:t>
            </a:r>
          </a:p>
        </p:txBody>
      </p:sp>
      <p:sp>
        <p:nvSpPr>
          <p:cNvPr id="30" name="Rectangle 29">
            <a:extLst>
              <a:ext uri="{FF2B5EF4-FFF2-40B4-BE49-F238E27FC236}">
                <a16:creationId xmlns:a16="http://schemas.microsoft.com/office/drawing/2014/main" id="{4206F0D2-1D0D-6619-CCA2-E1C0D8AEFE96}"/>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Réseau « Fiabilité » et Synergies</a:t>
            </a:r>
          </a:p>
        </p:txBody>
      </p:sp>
      <p:grpSp>
        <p:nvGrpSpPr>
          <p:cNvPr id="31" name="Groupe 30">
            <a:extLst>
              <a:ext uri="{FF2B5EF4-FFF2-40B4-BE49-F238E27FC236}">
                <a16:creationId xmlns:a16="http://schemas.microsoft.com/office/drawing/2014/main" id="{1367BB7E-C770-8740-F91A-4C0929D7ECAE}"/>
              </a:ext>
            </a:extLst>
          </p:cNvPr>
          <p:cNvGrpSpPr>
            <a:grpSpLocks noChangeAspect="1"/>
          </p:cNvGrpSpPr>
          <p:nvPr/>
        </p:nvGrpSpPr>
        <p:grpSpPr>
          <a:xfrm>
            <a:off x="1372089" y="258949"/>
            <a:ext cx="489673" cy="489673"/>
            <a:chOff x="-325703" y="3284818"/>
            <a:chExt cx="1080000" cy="1080000"/>
          </a:xfrm>
        </p:grpSpPr>
        <p:sp>
          <p:nvSpPr>
            <p:cNvPr id="32" name="Ellipse 31">
              <a:extLst>
                <a:ext uri="{FF2B5EF4-FFF2-40B4-BE49-F238E27FC236}">
                  <a16:creationId xmlns:a16="http://schemas.microsoft.com/office/drawing/2014/main" id="{53956940-B3F3-0C5F-18D1-9DA2FFADA6A4}"/>
                </a:ext>
              </a:extLst>
            </p:cNvPr>
            <p:cNvSpPr>
              <a:spLocks noChangeAspect="1"/>
            </p:cNvSpPr>
            <p:nvPr/>
          </p:nvSpPr>
          <p:spPr>
            <a:xfrm>
              <a:off x="-325703" y="3284818"/>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2" dirty="0"/>
            </a:p>
          </p:txBody>
        </p:sp>
        <p:pic>
          <p:nvPicPr>
            <p:cNvPr id="33" name="Image 32">
              <a:extLst>
                <a:ext uri="{FF2B5EF4-FFF2-40B4-BE49-F238E27FC236}">
                  <a16:creationId xmlns:a16="http://schemas.microsoft.com/office/drawing/2014/main" id="{B2B11F7B-41F0-1137-E217-713F4072D2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860" y="3459088"/>
              <a:ext cx="658314" cy="731460"/>
            </a:xfrm>
            <a:prstGeom prst="rect">
              <a:avLst/>
            </a:prstGeom>
          </p:spPr>
        </p:pic>
      </p:grpSp>
      <p:grpSp>
        <p:nvGrpSpPr>
          <p:cNvPr id="18" name="Groupe 17">
            <a:extLst>
              <a:ext uri="{FF2B5EF4-FFF2-40B4-BE49-F238E27FC236}">
                <a16:creationId xmlns:a16="http://schemas.microsoft.com/office/drawing/2014/main" id="{0D9FAD7F-6E90-26C8-D7E5-D7BE896D69C0}"/>
              </a:ext>
            </a:extLst>
          </p:cNvPr>
          <p:cNvGrpSpPr/>
          <p:nvPr/>
        </p:nvGrpSpPr>
        <p:grpSpPr>
          <a:xfrm>
            <a:off x="766919" y="2367171"/>
            <a:ext cx="10658172" cy="733370"/>
            <a:chOff x="766919" y="2367171"/>
            <a:chExt cx="10658172" cy="733370"/>
          </a:xfrm>
        </p:grpSpPr>
        <p:pic>
          <p:nvPicPr>
            <p:cNvPr id="5" name="Picture 2" descr="Michel Giraudeau">
              <a:extLst>
                <a:ext uri="{FF2B5EF4-FFF2-40B4-BE49-F238E27FC236}">
                  <a16:creationId xmlns:a16="http://schemas.microsoft.com/office/drawing/2014/main" id="{9E32A94B-0B54-7373-3FB2-C0D7E2DF5A4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6919" y="2434274"/>
              <a:ext cx="652897"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 name="Picture 4" descr="Fabio Coccetti">
              <a:extLst>
                <a:ext uri="{FF2B5EF4-FFF2-40B4-BE49-F238E27FC236}">
                  <a16:creationId xmlns:a16="http://schemas.microsoft.com/office/drawing/2014/main" id="{3C9B6725-1394-6FA6-64A7-FFE4D31DB51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32326" y="2434274"/>
              <a:ext cx="652897"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B8F7C441-8AC9-01E3-2337-C4794869518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p:blipFill>
          <p:spPr bwMode="auto">
            <a:xfrm>
              <a:off x="2297733" y="2434274"/>
              <a:ext cx="652897"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8" name="Picture 10" descr="Pascal Dherbécourt">
              <a:extLst>
                <a:ext uri="{FF2B5EF4-FFF2-40B4-BE49-F238E27FC236}">
                  <a16:creationId xmlns:a16="http://schemas.microsoft.com/office/drawing/2014/main" id="{4BEFF6F1-F024-BC46-19E7-87A8D20502B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828548" y="2434274"/>
              <a:ext cx="652897"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 name="Picture 14" descr="Pierre-Alexandre Picton">
              <a:extLst>
                <a:ext uri="{FF2B5EF4-FFF2-40B4-BE49-F238E27FC236}">
                  <a16:creationId xmlns:a16="http://schemas.microsoft.com/office/drawing/2014/main" id="{E213EC24-1011-DEA2-04BA-EB3808B4776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24769" y="2434274"/>
              <a:ext cx="652897"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1" name="Picture 16" descr="regis meuret">
              <a:extLst>
                <a:ext uri="{FF2B5EF4-FFF2-40B4-BE49-F238E27FC236}">
                  <a16:creationId xmlns:a16="http://schemas.microsoft.com/office/drawing/2014/main" id="{A3D11BA7-958E-4C61-EE0F-9EFB040A3716}"/>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890176" y="2434274"/>
              <a:ext cx="652897"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2" name="Image 11" descr="Une image contenant personne, Visage humain, Selfie, Front&#10;&#10;Description générée automatiquement">
              <a:extLst>
                <a:ext uri="{FF2B5EF4-FFF2-40B4-BE49-F238E27FC236}">
                  <a16:creationId xmlns:a16="http://schemas.microsoft.com/office/drawing/2014/main" id="{1177B4E4-A24D-DFE4-6EFA-FC5AECA9A63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655584" y="2434274"/>
              <a:ext cx="652897"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Image 12">
              <a:extLst>
                <a:ext uri="{FF2B5EF4-FFF2-40B4-BE49-F238E27FC236}">
                  <a16:creationId xmlns:a16="http://schemas.microsoft.com/office/drawing/2014/main" id="{9BC5EBB5-2B6E-59C6-5412-A8AD655555FD}"/>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1"/>
            <a:stretch/>
          </p:blipFill>
          <p:spPr bwMode="auto">
            <a:xfrm>
              <a:off x="8420991" y="2434274"/>
              <a:ext cx="652897"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Image 14">
              <a:extLst>
                <a:ext uri="{FF2B5EF4-FFF2-40B4-BE49-F238E27FC236}">
                  <a16:creationId xmlns:a16="http://schemas.microsoft.com/office/drawing/2014/main" id="{2E152762-1A9A-FA66-4531-6FFE9A22CA92}"/>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3063141" y="2434274"/>
              <a:ext cx="652897"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 name="Picture 2">
              <a:extLst>
                <a:ext uri="{FF2B5EF4-FFF2-40B4-BE49-F238E27FC236}">
                  <a16:creationId xmlns:a16="http://schemas.microsoft.com/office/drawing/2014/main" id="{B0F32DED-F6F3-584B-A445-56E1FEA7139E}"/>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593955" y="2434274"/>
              <a:ext cx="652897"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4" name="Image 23">
              <a:extLst>
                <a:ext uri="{FF2B5EF4-FFF2-40B4-BE49-F238E27FC236}">
                  <a16:creationId xmlns:a16="http://schemas.microsoft.com/office/drawing/2014/main" id="{FFB2538B-9D17-AFD1-EBED-DDDCC167B7B5}"/>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9970131" y="2440958"/>
              <a:ext cx="671223"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5" name="Image 24">
              <a:extLst>
                <a:ext uri="{FF2B5EF4-FFF2-40B4-BE49-F238E27FC236}">
                  <a16:creationId xmlns:a16="http://schemas.microsoft.com/office/drawing/2014/main" id="{C09A31A7-F15C-D393-3110-ED8E7A228F25}"/>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10753868" y="2447644"/>
              <a:ext cx="671223"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Image 2">
              <a:extLst>
                <a:ext uri="{FF2B5EF4-FFF2-40B4-BE49-F238E27FC236}">
                  <a16:creationId xmlns:a16="http://schemas.microsoft.com/office/drawing/2014/main" id="{ADB90A4B-DD8D-9D8F-2D9A-F151012AD731}"/>
                </a:ext>
              </a:extLst>
            </p:cNvPr>
            <p:cNvPicPr>
              <a:picLocks noChangeAspect="1"/>
            </p:cNvPicPr>
            <p:nvPr/>
          </p:nvPicPr>
          <p:blipFill rotWithShape="1">
            <a:blip r:embed="rId15">
              <a:extLst>
                <a:ext uri="{28A0092B-C50C-407E-A947-70E740481C1C}">
                  <a14:useLocalDpi xmlns:a14="http://schemas.microsoft.com/office/drawing/2010/main" val="0"/>
                </a:ext>
              </a:extLst>
            </a:blip>
            <a:srcRect l="716" r="716"/>
            <a:stretch/>
          </p:blipFill>
          <p:spPr>
            <a:xfrm>
              <a:off x="5341033" y="2417631"/>
              <a:ext cx="671223" cy="652897"/>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Image 16">
              <a:extLst>
                <a:ext uri="{FF2B5EF4-FFF2-40B4-BE49-F238E27FC236}">
                  <a16:creationId xmlns:a16="http://schemas.microsoft.com/office/drawing/2014/main" id="{967A7DD3-CFDA-EEE3-AF48-063C3668C126}"/>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1689" b="1689"/>
            <a:stretch/>
          </p:blipFill>
          <p:spPr>
            <a:xfrm>
              <a:off x="9186398" y="2367171"/>
              <a:ext cx="740210" cy="720000"/>
            </a:xfrm>
            <a:prstGeom prst="ellipse">
              <a:avLst/>
            </a:prstGeom>
            <a:ln w="15875" cap="rnd">
              <a:solidFill>
                <a:srgbClr val="31278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Tree>
    <p:extLst>
      <p:ext uri="{BB962C8B-B14F-4D97-AF65-F5344CB8AC3E}">
        <p14:creationId xmlns:p14="http://schemas.microsoft.com/office/powerpoint/2010/main" val="740413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3E757C9D-76C4-0FF1-2EB8-8E78861A421C}"/>
              </a:ext>
            </a:extLst>
          </p:cNvPr>
          <p:cNvSpPr/>
          <p:nvPr/>
        </p:nvSpPr>
        <p:spPr>
          <a:xfrm>
            <a:off x="1279490" y="2430379"/>
            <a:ext cx="8850378" cy="386056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32"/>
          </a:p>
        </p:txBody>
      </p:sp>
      <p:sp>
        <p:nvSpPr>
          <p:cNvPr id="14" name="Sous-titre 1">
            <a:extLst>
              <a:ext uri="{FF2B5EF4-FFF2-40B4-BE49-F238E27FC236}">
                <a16:creationId xmlns:a16="http://schemas.microsoft.com/office/drawing/2014/main" id="{9E0BB8F6-4C0D-E9F1-29DC-45696391118E}"/>
              </a:ext>
            </a:extLst>
          </p:cNvPr>
          <p:cNvSpPr>
            <a:spLocks noGrp="1"/>
          </p:cNvSpPr>
          <p:nvPr>
            <p:ph type="subTitle" idx="4"/>
          </p:nvPr>
        </p:nvSpPr>
        <p:spPr>
          <a:xfrm>
            <a:off x="3608465" y="813421"/>
            <a:ext cx="8084492" cy="301365"/>
          </a:xfrm>
        </p:spPr>
        <p:txBody>
          <a:bodyPr/>
          <a:lstStyle/>
          <a:p>
            <a:r>
              <a:rPr lang="fr-FR" sz="2176" dirty="0"/>
              <a:t>Axe 1 – Coordonner l’écosystème et renforcer les synergies</a:t>
            </a:r>
          </a:p>
        </p:txBody>
      </p:sp>
      <p:sp>
        <p:nvSpPr>
          <p:cNvPr id="43" name="Rectangle 42">
            <a:extLst>
              <a:ext uri="{FF2B5EF4-FFF2-40B4-BE49-F238E27FC236}">
                <a16:creationId xmlns:a16="http://schemas.microsoft.com/office/drawing/2014/main" id="{248F3EF2-B0B7-2433-B056-6881181ABD86}"/>
              </a:ext>
            </a:extLst>
          </p:cNvPr>
          <p:cNvSpPr/>
          <p:nvPr/>
        </p:nvSpPr>
        <p:spPr>
          <a:xfrm>
            <a:off x="5638484" y="1820898"/>
            <a:ext cx="4491385" cy="390847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32"/>
          </a:p>
        </p:txBody>
      </p:sp>
      <p:pic>
        <p:nvPicPr>
          <p:cNvPr id="44" name="Image 43">
            <a:extLst>
              <a:ext uri="{FF2B5EF4-FFF2-40B4-BE49-F238E27FC236}">
                <a16:creationId xmlns:a16="http://schemas.microsoft.com/office/drawing/2014/main" id="{81018558-1658-3B33-96A7-69A5B8C618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94655" y="2483696"/>
            <a:ext cx="4080605" cy="1843581"/>
          </a:xfrm>
          <a:prstGeom prst="rect">
            <a:avLst/>
          </a:prstGeom>
        </p:spPr>
      </p:pic>
      <p:pic>
        <p:nvPicPr>
          <p:cNvPr id="45" name="Image 44">
            <a:extLst>
              <a:ext uri="{FF2B5EF4-FFF2-40B4-BE49-F238E27FC236}">
                <a16:creationId xmlns:a16="http://schemas.microsoft.com/office/drawing/2014/main" id="{7B027C6C-1982-0A9F-5088-A3526BAB2D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94655" y="4396376"/>
            <a:ext cx="4080605" cy="1894568"/>
          </a:xfrm>
          <a:prstGeom prst="rect">
            <a:avLst/>
          </a:prstGeom>
        </p:spPr>
      </p:pic>
      <p:pic>
        <p:nvPicPr>
          <p:cNvPr id="46" name="Image 45">
            <a:extLst>
              <a:ext uri="{FF2B5EF4-FFF2-40B4-BE49-F238E27FC236}">
                <a16:creationId xmlns:a16="http://schemas.microsoft.com/office/drawing/2014/main" id="{FA8C6B7B-0179-8D8F-E4E6-7E6B95BEAD9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55211" y="1839741"/>
            <a:ext cx="4080605" cy="1832717"/>
          </a:xfrm>
          <a:prstGeom prst="rect">
            <a:avLst/>
          </a:prstGeom>
        </p:spPr>
      </p:pic>
      <p:pic>
        <p:nvPicPr>
          <p:cNvPr id="47" name="Image 46">
            <a:extLst>
              <a:ext uri="{FF2B5EF4-FFF2-40B4-BE49-F238E27FC236}">
                <a16:creationId xmlns:a16="http://schemas.microsoft.com/office/drawing/2014/main" id="{A31B9912-EE32-E949-5CB4-28517273351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71334" y="3774491"/>
            <a:ext cx="4080605" cy="1824446"/>
          </a:xfrm>
          <a:prstGeom prst="rect">
            <a:avLst/>
          </a:prstGeom>
        </p:spPr>
      </p:pic>
      <p:pic>
        <p:nvPicPr>
          <p:cNvPr id="48" name="Image 47">
            <a:extLst>
              <a:ext uri="{FF2B5EF4-FFF2-40B4-BE49-F238E27FC236}">
                <a16:creationId xmlns:a16="http://schemas.microsoft.com/office/drawing/2014/main" id="{D4BCA885-F8EC-54EC-8DA2-7D8D1CD83EE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87856" y="5708681"/>
            <a:ext cx="4342013" cy="585043"/>
          </a:xfrm>
          <a:prstGeom prst="rect">
            <a:avLst/>
          </a:prstGeom>
        </p:spPr>
      </p:pic>
      <p:sp>
        <p:nvSpPr>
          <p:cNvPr id="3" name="ZoneTexte 2">
            <a:extLst>
              <a:ext uri="{FF2B5EF4-FFF2-40B4-BE49-F238E27FC236}">
                <a16:creationId xmlns:a16="http://schemas.microsoft.com/office/drawing/2014/main" id="{80290D84-6D1E-15CF-9BE7-8FAB3C2CC9B8}"/>
              </a:ext>
            </a:extLst>
          </p:cNvPr>
          <p:cNvSpPr txBox="1"/>
          <p:nvPr/>
        </p:nvSpPr>
        <p:spPr>
          <a:xfrm>
            <a:off x="10245033" y="5156456"/>
            <a:ext cx="1793416" cy="846194"/>
          </a:xfrm>
          <a:prstGeom prst="rect">
            <a:avLst/>
          </a:prstGeom>
          <a:solidFill>
            <a:srgbClr val="C00000"/>
          </a:solidFill>
        </p:spPr>
        <p:txBody>
          <a:bodyPr wrap="square" rtlCol="0">
            <a:spAutoFit/>
          </a:bodyPr>
          <a:lstStyle/>
          <a:p>
            <a:pPr marL="73417">
              <a:lnSpc>
                <a:spcPct val="90000"/>
              </a:lnSpc>
              <a:spcBef>
                <a:spcPts val="907"/>
              </a:spcBef>
            </a:pPr>
            <a:r>
              <a:rPr lang="fr-FR" sz="1814" b="1" dirty="0">
                <a:solidFill>
                  <a:schemeClr val="bg1"/>
                </a:solidFill>
              </a:rPr>
              <a:t>Diversité des membres. Secteurs variés.</a:t>
            </a:r>
          </a:p>
        </p:txBody>
      </p:sp>
      <p:sp>
        <p:nvSpPr>
          <p:cNvPr id="2" name="ZoneTexte 1">
            <a:extLst>
              <a:ext uri="{FF2B5EF4-FFF2-40B4-BE49-F238E27FC236}">
                <a16:creationId xmlns:a16="http://schemas.microsoft.com/office/drawing/2014/main" id="{75D89860-117C-43A3-CBBB-705B9B8DB388}"/>
              </a:ext>
            </a:extLst>
          </p:cNvPr>
          <p:cNvSpPr txBox="1"/>
          <p:nvPr/>
        </p:nvSpPr>
        <p:spPr>
          <a:xfrm>
            <a:off x="4902417" y="1550590"/>
            <a:ext cx="6514146" cy="333425"/>
          </a:xfrm>
          <a:prstGeom prst="rect">
            <a:avLst/>
          </a:prstGeom>
          <a:noFill/>
        </p:spPr>
        <p:txBody>
          <a:bodyPr wrap="square" rtlCol="0">
            <a:spAutoFit/>
          </a:bodyPr>
          <a:lstStyle>
            <a:defPPr>
              <a:defRPr lang="fr-FR"/>
            </a:defPPr>
            <a:lvl1pPr algn="ctr" defTabSz="914176">
              <a:lnSpc>
                <a:spcPct val="90000"/>
              </a:lnSpc>
              <a:spcBef>
                <a:spcPts val="1000"/>
              </a:spcBef>
              <a:defRPr sz="1600" b="1">
                <a:solidFill>
                  <a:srgbClr val="29418E"/>
                </a:solidFill>
                <a:latin typeface="Calibri"/>
              </a:defRPr>
            </a:lvl1pPr>
          </a:lstStyle>
          <a:p>
            <a:r>
              <a:rPr lang="fr-FR" sz="1451" dirty="0"/>
              <a:t>Synergie avec les </a:t>
            </a:r>
            <a:r>
              <a:rPr lang="fr-FR" sz="2176" cap="small" dirty="0">
                <a:highlight>
                  <a:srgbClr val="DCE6F2"/>
                </a:highlight>
              </a:rPr>
              <a:t>membres</a:t>
            </a:r>
            <a:r>
              <a:rPr lang="fr-FR" sz="1451" dirty="0"/>
              <a:t> du CFF</a:t>
            </a:r>
          </a:p>
        </p:txBody>
      </p:sp>
      <p:sp>
        <p:nvSpPr>
          <p:cNvPr id="4" name="ZoneTexte 3">
            <a:extLst>
              <a:ext uri="{FF2B5EF4-FFF2-40B4-BE49-F238E27FC236}">
                <a16:creationId xmlns:a16="http://schemas.microsoft.com/office/drawing/2014/main" id="{5AE25DF1-05C4-2474-4BF0-00DF6612CB6C}"/>
              </a:ext>
            </a:extLst>
          </p:cNvPr>
          <p:cNvSpPr txBox="1"/>
          <p:nvPr/>
        </p:nvSpPr>
        <p:spPr>
          <a:xfrm>
            <a:off x="10129869" y="1790456"/>
            <a:ext cx="1908580" cy="1096967"/>
          </a:xfrm>
          <a:prstGeom prst="rect">
            <a:avLst/>
          </a:prstGeom>
          <a:noFill/>
        </p:spPr>
        <p:txBody>
          <a:bodyPr wrap="square">
            <a:spAutoFit/>
          </a:bodyPr>
          <a:lstStyle/>
          <a:p>
            <a:pPr marL="259133" indent="-259133">
              <a:buFont typeface="Courier New" panose="02070309020205020404" pitchFamily="49" charset="0"/>
              <a:buChar char="o"/>
              <a:defRPr/>
            </a:pPr>
            <a:r>
              <a:rPr lang="fr-FR" sz="1632" kern="0" dirty="0">
                <a:solidFill>
                  <a:srgbClr val="213C84"/>
                </a:solidFill>
                <a:latin typeface="Calibri"/>
              </a:rPr>
              <a:t>+ de 80 membres</a:t>
            </a:r>
          </a:p>
          <a:p>
            <a:pPr marL="259133" indent="-259133">
              <a:buFont typeface="Courier New" panose="02070309020205020404" pitchFamily="49" charset="0"/>
              <a:buChar char="o"/>
              <a:defRPr/>
            </a:pPr>
            <a:r>
              <a:rPr lang="fr-FR" sz="1632" kern="0" dirty="0">
                <a:solidFill>
                  <a:srgbClr val="213C84"/>
                </a:solidFill>
                <a:latin typeface="Calibri"/>
              </a:rPr>
              <a:t>+ 600 abonnés sur LinkedIn</a:t>
            </a:r>
          </a:p>
        </p:txBody>
      </p:sp>
      <p:sp>
        <p:nvSpPr>
          <p:cNvPr id="5" name="ZoneTexte 4">
            <a:extLst>
              <a:ext uri="{FF2B5EF4-FFF2-40B4-BE49-F238E27FC236}">
                <a16:creationId xmlns:a16="http://schemas.microsoft.com/office/drawing/2014/main" id="{AA8087A9-52A4-9E2E-5CDF-814AC9FF9038}"/>
              </a:ext>
            </a:extLst>
          </p:cNvPr>
          <p:cNvSpPr txBox="1"/>
          <p:nvPr/>
        </p:nvSpPr>
        <p:spPr>
          <a:xfrm>
            <a:off x="9462507" y="5800840"/>
            <a:ext cx="377026" cy="427168"/>
          </a:xfrm>
          <a:prstGeom prst="rect">
            <a:avLst/>
          </a:prstGeom>
          <a:noFill/>
        </p:spPr>
        <p:txBody>
          <a:bodyPr wrap="none" rtlCol="0">
            <a:spAutoFit/>
          </a:bodyPr>
          <a:lstStyle/>
          <a:p>
            <a:r>
              <a:rPr lang="fr-FR" sz="2176" dirty="0"/>
              <a:t>…</a:t>
            </a:r>
          </a:p>
        </p:txBody>
      </p:sp>
      <p:sp>
        <p:nvSpPr>
          <p:cNvPr id="6" name="Rectangle 5">
            <a:extLst>
              <a:ext uri="{FF2B5EF4-FFF2-40B4-BE49-F238E27FC236}">
                <a16:creationId xmlns:a16="http://schemas.microsoft.com/office/drawing/2014/main" id="{AAC28583-4AED-6E80-3BE6-9DE727CE55AF}"/>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Réseau « Fiabilité » et Synergies</a:t>
            </a:r>
          </a:p>
        </p:txBody>
      </p:sp>
      <p:grpSp>
        <p:nvGrpSpPr>
          <p:cNvPr id="7" name="Groupe 6">
            <a:extLst>
              <a:ext uri="{FF2B5EF4-FFF2-40B4-BE49-F238E27FC236}">
                <a16:creationId xmlns:a16="http://schemas.microsoft.com/office/drawing/2014/main" id="{D602EAC0-F79F-A4CE-3F8F-F8C9A38BB224}"/>
              </a:ext>
            </a:extLst>
          </p:cNvPr>
          <p:cNvGrpSpPr>
            <a:grpSpLocks noChangeAspect="1"/>
          </p:cNvGrpSpPr>
          <p:nvPr/>
        </p:nvGrpSpPr>
        <p:grpSpPr>
          <a:xfrm>
            <a:off x="1372089" y="258949"/>
            <a:ext cx="489673" cy="489673"/>
            <a:chOff x="-325703" y="3284818"/>
            <a:chExt cx="1080000" cy="1080000"/>
          </a:xfrm>
        </p:grpSpPr>
        <p:sp>
          <p:nvSpPr>
            <p:cNvPr id="8" name="Ellipse 7">
              <a:extLst>
                <a:ext uri="{FF2B5EF4-FFF2-40B4-BE49-F238E27FC236}">
                  <a16:creationId xmlns:a16="http://schemas.microsoft.com/office/drawing/2014/main" id="{9244FBA5-5333-E229-B399-FE3E56B86395}"/>
                </a:ext>
              </a:extLst>
            </p:cNvPr>
            <p:cNvSpPr>
              <a:spLocks noChangeAspect="1"/>
            </p:cNvSpPr>
            <p:nvPr/>
          </p:nvSpPr>
          <p:spPr>
            <a:xfrm>
              <a:off x="-325703" y="3284818"/>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2" dirty="0"/>
            </a:p>
          </p:txBody>
        </p:sp>
        <p:pic>
          <p:nvPicPr>
            <p:cNvPr id="9" name="Image 8">
              <a:extLst>
                <a:ext uri="{FF2B5EF4-FFF2-40B4-BE49-F238E27FC236}">
                  <a16:creationId xmlns:a16="http://schemas.microsoft.com/office/drawing/2014/main" id="{D772C827-1BAF-0680-4A26-7D03A0B39B2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4860" y="3459088"/>
              <a:ext cx="658314" cy="731460"/>
            </a:xfrm>
            <a:prstGeom prst="rect">
              <a:avLst/>
            </a:prstGeom>
          </p:spPr>
        </p:pic>
      </p:grpSp>
    </p:spTree>
    <p:extLst>
      <p:ext uri="{BB962C8B-B14F-4D97-AF65-F5344CB8AC3E}">
        <p14:creationId xmlns:p14="http://schemas.microsoft.com/office/powerpoint/2010/main" val="3784371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C92A8-68D8-FFD5-D3E6-A63F1B912729}"/>
            </a:ext>
          </a:extLst>
        </p:cNvPr>
        <p:cNvGrpSpPr/>
        <p:nvPr/>
      </p:nvGrpSpPr>
      <p:grpSpPr>
        <a:xfrm>
          <a:off x="0" y="0"/>
          <a:ext cx="0" cy="0"/>
          <a:chOff x="0" y="0"/>
          <a:chExt cx="0" cy="0"/>
        </a:xfrm>
      </p:grpSpPr>
      <p:sp>
        <p:nvSpPr>
          <p:cNvPr id="55" name="Rectangle 54">
            <a:extLst>
              <a:ext uri="{FF2B5EF4-FFF2-40B4-BE49-F238E27FC236}">
                <a16:creationId xmlns:a16="http://schemas.microsoft.com/office/drawing/2014/main" id="{1A50A60D-0F3D-4671-4B1D-3097F15C76E1}"/>
              </a:ext>
            </a:extLst>
          </p:cNvPr>
          <p:cNvSpPr/>
          <p:nvPr/>
        </p:nvSpPr>
        <p:spPr>
          <a:xfrm>
            <a:off x="153551" y="1820898"/>
            <a:ext cx="11825956" cy="447004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32"/>
          </a:p>
        </p:txBody>
      </p:sp>
      <p:sp>
        <p:nvSpPr>
          <p:cNvPr id="14" name="Sous-titre 1">
            <a:extLst>
              <a:ext uri="{FF2B5EF4-FFF2-40B4-BE49-F238E27FC236}">
                <a16:creationId xmlns:a16="http://schemas.microsoft.com/office/drawing/2014/main" id="{7A9E3154-C9C9-213C-1893-FBC3C3B5581E}"/>
              </a:ext>
            </a:extLst>
          </p:cNvPr>
          <p:cNvSpPr>
            <a:spLocks noGrp="1"/>
          </p:cNvSpPr>
          <p:nvPr>
            <p:ph type="subTitle" idx="4"/>
          </p:nvPr>
        </p:nvSpPr>
        <p:spPr>
          <a:xfrm>
            <a:off x="3608465" y="813421"/>
            <a:ext cx="8084492" cy="301365"/>
          </a:xfrm>
        </p:spPr>
        <p:txBody>
          <a:bodyPr/>
          <a:lstStyle/>
          <a:p>
            <a:r>
              <a:rPr lang="fr-FR" sz="2176" dirty="0"/>
              <a:t>Axe 1 – Coordonner l’écosystème et renforcer les synergies</a:t>
            </a:r>
          </a:p>
        </p:txBody>
      </p:sp>
      <p:sp>
        <p:nvSpPr>
          <p:cNvPr id="3" name="ZoneTexte 2">
            <a:extLst>
              <a:ext uri="{FF2B5EF4-FFF2-40B4-BE49-F238E27FC236}">
                <a16:creationId xmlns:a16="http://schemas.microsoft.com/office/drawing/2014/main" id="{8A6F2837-641E-4BDD-43B7-0408065C6131}"/>
              </a:ext>
            </a:extLst>
          </p:cNvPr>
          <p:cNvSpPr txBox="1"/>
          <p:nvPr/>
        </p:nvSpPr>
        <p:spPr>
          <a:xfrm>
            <a:off x="8394970" y="5231804"/>
            <a:ext cx="3056654" cy="846194"/>
          </a:xfrm>
          <a:prstGeom prst="rect">
            <a:avLst/>
          </a:prstGeom>
          <a:solidFill>
            <a:srgbClr val="C00000"/>
          </a:solidFill>
        </p:spPr>
        <p:txBody>
          <a:bodyPr wrap="square" rtlCol="0">
            <a:spAutoFit/>
          </a:bodyPr>
          <a:lstStyle/>
          <a:p>
            <a:pPr marL="73417">
              <a:lnSpc>
                <a:spcPct val="90000"/>
              </a:lnSpc>
              <a:spcBef>
                <a:spcPts val="907"/>
              </a:spcBef>
            </a:pPr>
            <a:r>
              <a:rPr lang="fr-FR" sz="1814" b="1" dirty="0">
                <a:solidFill>
                  <a:schemeClr val="bg1"/>
                </a:solidFill>
              </a:rPr>
              <a:t>Des secteurs variés.</a:t>
            </a:r>
            <a:br>
              <a:rPr lang="fr-FR" sz="1814" b="1" dirty="0">
                <a:solidFill>
                  <a:schemeClr val="bg1"/>
                </a:solidFill>
              </a:rPr>
            </a:br>
            <a:r>
              <a:rPr lang="fr-FR" sz="1814" b="1" dirty="0">
                <a:solidFill>
                  <a:schemeClr val="bg1"/>
                </a:solidFill>
              </a:rPr>
              <a:t>Une diversité des membres. </a:t>
            </a:r>
            <a:br>
              <a:rPr lang="fr-FR" sz="1814" b="1" dirty="0">
                <a:solidFill>
                  <a:schemeClr val="bg1"/>
                </a:solidFill>
              </a:rPr>
            </a:br>
            <a:r>
              <a:rPr lang="fr-FR" sz="1814" b="1" dirty="0">
                <a:solidFill>
                  <a:schemeClr val="bg1"/>
                </a:solidFill>
              </a:rPr>
              <a:t>La richesse d’un réseau !</a:t>
            </a:r>
          </a:p>
        </p:txBody>
      </p:sp>
      <p:sp>
        <p:nvSpPr>
          <p:cNvPr id="2" name="ZoneTexte 1">
            <a:extLst>
              <a:ext uri="{FF2B5EF4-FFF2-40B4-BE49-F238E27FC236}">
                <a16:creationId xmlns:a16="http://schemas.microsoft.com/office/drawing/2014/main" id="{A030237D-5ADD-AEE3-7437-4E65510A5881}"/>
              </a:ext>
            </a:extLst>
          </p:cNvPr>
          <p:cNvSpPr txBox="1"/>
          <p:nvPr/>
        </p:nvSpPr>
        <p:spPr>
          <a:xfrm>
            <a:off x="4902417" y="1550590"/>
            <a:ext cx="6514146" cy="333425"/>
          </a:xfrm>
          <a:prstGeom prst="rect">
            <a:avLst/>
          </a:prstGeom>
          <a:noFill/>
        </p:spPr>
        <p:txBody>
          <a:bodyPr wrap="square" rtlCol="0">
            <a:spAutoFit/>
          </a:bodyPr>
          <a:lstStyle>
            <a:defPPr>
              <a:defRPr lang="fr-FR"/>
            </a:defPPr>
            <a:lvl1pPr algn="ctr" defTabSz="914176">
              <a:lnSpc>
                <a:spcPct val="90000"/>
              </a:lnSpc>
              <a:spcBef>
                <a:spcPts val="1000"/>
              </a:spcBef>
              <a:defRPr sz="1600" b="1">
                <a:solidFill>
                  <a:srgbClr val="29418E"/>
                </a:solidFill>
                <a:latin typeface="Calibri"/>
              </a:defRPr>
            </a:lvl1pPr>
          </a:lstStyle>
          <a:p>
            <a:r>
              <a:rPr lang="fr-FR" sz="1451" dirty="0"/>
              <a:t>Synergie avec les </a:t>
            </a:r>
            <a:r>
              <a:rPr lang="fr-FR" sz="2176" cap="small" dirty="0">
                <a:highlight>
                  <a:srgbClr val="DCE6F2"/>
                </a:highlight>
              </a:rPr>
              <a:t>membres</a:t>
            </a:r>
            <a:r>
              <a:rPr lang="fr-FR" sz="1451" dirty="0"/>
              <a:t> du CFF</a:t>
            </a:r>
          </a:p>
        </p:txBody>
      </p:sp>
      <p:sp>
        <p:nvSpPr>
          <p:cNvPr id="4" name="ZoneTexte 3">
            <a:extLst>
              <a:ext uri="{FF2B5EF4-FFF2-40B4-BE49-F238E27FC236}">
                <a16:creationId xmlns:a16="http://schemas.microsoft.com/office/drawing/2014/main" id="{5C2395AA-832E-46A3-AA53-F507EC3DE94F}"/>
              </a:ext>
            </a:extLst>
          </p:cNvPr>
          <p:cNvSpPr txBox="1"/>
          <p:nvPr/>
        </p:nvSpPr>
        <p:spPr>
          <a:xfrm>
            <a:off x="8323711" y="2217326"/>
            <a:ext cx="3127913" cy="594650"/>
          </a:xfrm>
          <a:prstGeom prst="rect">
            <a:avLst/>
          </a:prstGeom>
          <a:noFill/>
        </p:spPr>
        <p:txBody>
          <a:bodyPr wrap="square">
            <a:spAutoFit/>
          </a:bodyPr>
          <a:lstStyle/>
          <a:p>
            <a:pPr marL="259133" indent="-259133">
              <a:buFont typeface="Courier New" panose="02070309020205020404" pitchFamily="49" charset="0"/>
              <a:buChar char="o"/>
              <a:defRPr/>
            </a:pPr>
            <a:r>
              <a:rPr lang="fr-FR" sz="1632" kern="0" dirty="0">
                <a:solidFill>
                  <a:srgbClr val="213C84"/>
                </a:solidFill>
                <a:latin typeface="Calibri"/>
              </a:rPr>
              <a:t>+ de 80 membres</a:t>
            </a:r>
          </a:p>
          <a:p>
            <a:pPr marL="259133" indent="-259133">
              <a:buFont typeface="Courier New" panose="02070309020205020404" pitchFamily="49" charset="0"/>
              <a:buChar char="o"/>
              <a:defRPr/>
            </a:pPr>
            <a:r>
              <a:rPr lang="fr-FR" sz="1632" kern="0" dirty="0">
                <a:solidFill>
                  <a:srgbClr val="213C84"/>
                </a:solidFill>
                <a:latin typeface="Calibri"/>
              </a:rPr>
              <a:t>+ 600 abonnés sur LinkedIn</a:t>
            </a:r>
          </a:p>
        </p:txBody>
      </p:sp>
      <p:sp>
        <p:nvSpPr>
          <p:cNvPr id="6" name="Rectangle 5">
            <a:extLst>
              <a:ext uri="{FF2B5EF4-FFF2-40B4-BE49-F238E27FC236}">
                <a16:creationId xmlns:a16="http://schemas.microsoft.com/office/drawing/2014/main" id="{045F1C9F-9436-346F-343B-3339C34BE8A0}"/>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Réseau « Fiabilité » et Synergies</a:t>
            </a:r>
          </a:p>
        </p:txBody>
      </p:sp>
      <p:grpSp>
        <p:nvGrpSpPr>
          <p:cNvPr id="7" name="Groupe 6">
            <a:extLst>
              <a:ext uri="{FF2B5EF4-FFF2-40B4-BE49-F238E27FC236}">
                <a16:creationId xmlns:a16="http://schemas.microsoft.com/office/drawing/2014/main" id="{46287A47-D157-0271-706D-4016B69762A7}"/>
              </a:ext>
            </a:extLst>
          </p:cNvPr>
          <p:cNvGrpSpPr>
            <a:grpSpLocks noChangeAspect="1"/>
          </p:cNvGrpSpPr>
          <p:nvPr/>
        </p:nvGrpSpPr>
        <p:grpSpPr>
          <a:xfrm>
            <a:off x="1372089" y="258949"/>
            <a:ext cx="489673" cy="489673"/>
            <a:chOff x="-325703" y="3284818"/>
            <a:chExt cx="1080000" cy="1080000"/>
          </a:xfrm>
        </p:grpSpPr>
        <p:sp>
          <p:nvSpPr>
            <p:cNvPr id="8" name="Ellipse 7">
              <a:extLst>
                <a:ext uri="{FF2B5EF4-FFF2-40B4-BE49-F238E27FC236}">
                  <a16:creationId xmlns:a16="http://schemas.microsoft.com/office/drawing/2014/main" id="{D34C36F4-3857-103D-BBC3-D8D664119A52}"/>
                </a:ext>
              </a:extLst>
            </p:cNvPr>
            <p:cNvSpPr>
              <a:spLocks noChangeAspect="1"/>
            </p:cNvSpPr>
            <p:nvPr/>
          </p:nvSpPr>
          <p:spPr>
            <a:xfrm>
              <a:off x="-325703" y="3284818"/>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2" dirty="0"/>
            </a:p>
          </p:txBody>
        </p:sp>
        <p:pic>
          <p:nvPicPr>
            <p:cNvPr id="9" name="Image 8">
              <a:extLst>
                <a:ext uri="{FF2B5EF4-FFF2-40B4-BE49-F238E27FC236}">
                  <a16:creationId xmlns:a16="http://schemas.microsoft.com/office/drawing/2014/main" id="{3C0A05E0-A619-85EC-AC05-2E0273668F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860" y="3459088"/>
              <a:ext cx="658314" cy="731460"/>
            </a:xfrm>
            <a:prstGeom prst="rect">
              <a:avLst/>
            </a:prstGeom>
          </p:spPr>
        </p:pic>
      </p:grpSp>
      <p:pic>
        <p:nvPicPr>
          <p:cNvPr id="11" name="Image 10">
            <a:extLst>
              <a:ext uri="{FF2B5EF4-FFF2-40B4-BE49-F238E27FC236}">
                <a16:creationId xmlns:a16="http://schemas.microsoft.com/office/drawing/2014/main" id="{AC2B441F-97C8-722E-1EB2-990F0726265C}"/>
              </a:ext>
            </a:extLst>
          </p:cNvPr>
          <p:cNvPicPr>
            <a:picLocks noChangeAspect="1"/>
          </p:cNvPicPr>
          <p:nvPr/>
        </p:nvPicPr>
        <p:blipFill>
          <a:blip r:embed="rId3"/>
          <a:stretch>
            <a:fillRect/>
          </a:stretch>
        </p:blipFill>
        <p:spPr>
          <a:xfrm>
            <a:off x="212493" y="2037784"/>
            <a:ext cx="3852000" cy="4111485"/>
          </a:xfrm>
          <a:prstGeom prst="rect">
            <a:avLst/>
          </a:prstGeom>
        </p:spPr>
      </p:pic>
      <p:pic>
        <p:nvPicPr>
          <p:cNvPr id="13" name="Image 12">
            <a:extLst>
              <a:ext uri="{FF2B5EF4-FFF2-40B4-BE49-F238E27FC236}">
                <a16:creationId xmlns:a16="http://schemas.microsoft.com/office/drawing/2014/main" id="{813CDEFC-7F05-A56A-E801-6327F7118A08}"/>
              </a:ext>
            </a:extLst>
          </p:cNvPr>
          <p:cNvPicPr>
            <a:picLocks noChangeAspect="1"/>
          </p:cNvPicPr>
          <p:nvPr/>
        </p:nvPicPr>
        <p:blipFill>
          <a:blip r:embed="rId4"/>
          <a:stretch>
            <a:fillRect/>
          </a:stretch>
        </p:blipFill>
        <p:spPr>
          <a:xfrm>
            <a:off x="4064493" y="2040462"/>
            <a:ext cx="3731335" cy="4108807"/>
          </a:xfrm>
          <a:prstGeom prst="rect">
            <a:avLst/>
          </a:prstGeom>
        </p:spPr>
      </p:pic>
      <p:pic>
        <p:nvPicPr>
          <p:cNvPr id="16" name="Image 15">
            <a:extLst>
              <a:ext uri="{FF2B5EF4-FFF2-40B4-BE49-F238E27FC236}">
                <a16:creationId xmlns:a16="http://schemas.microsoft.com/office/drawing/2014/main" id="{CEC89590-3E1D-1F10-DA1C-1FC32D89CFE6}"/>
              </a:ext>
            </a:extLst>
          </p:cNvPr>
          <p:cNvPicPr>
            <a:picLocks noChangeAspect="1"/>
          </p:cNvPicPr>
          <p:nvPr/>
        </p:nvPicPr>
        <p:blipFill>
          <a:blip r:embed="rId5"/>
          <a:stretch>
            <a:fillRect/>
          </a:stretch>
        </p:blipFill>
        <p:spPr>
          <a:xfrm>
            <a:off x="7884176" y="3118011"/>
            <a:ext cx="3731335" cy="1705134"/>
          </a:xfrm>
          <a:prstGeom prst="rect">
            <a:avLst/>
          </a:prstGeom>
        </p:spPr>
      </p:pic>
      <p:sp>
        <p:nvSpPr>
          <p:cNvPr id="5" name="ZoneTexte 4">
            <a:extLst>
              <a:ext uri="{FF2B5EF4-FFF2-40B4-BE49-F238E27FC236}">
                <a16:creationId xmlns:a16="http://schemas.microsoft.com/office/drawing/2014/main" id="{32963A08-07F7-10F2-00BC-4BF07CEDC890}"/>
              </a:ext>
            </a:extLst>
          </p:cNvPr>
          <p:cNvSpPr txBox="1"/>
          <p:nvPr/>
        </p:nvSpPr>
        <p:spPr>
          <a:xfrm>
            <a:off x="11039537" y="4379565"/>
            <a:ext cx="377026" cy="427168"/>
          </a:xfrm>
          <a:prstGeom prst="rect">
            <a:avLst/>
          </a:prstGeom>
          <a:noFill/>
        </p:spPr>
        <p:txBody>
          <a:bodyPr wrap="none" rtlCol="0">
            <a:spAutoFit/>
          </a:bodyPr>
          <a:lstStyle/>
          <a:p>
            <a:r>
              <a:rPr lang="fr-FR" sz="2176" dirty="0"/>
              <a:t>…</a:t>
            </a:r>
          </a:p>
        </p:txBody>
      </p:sp>
    </p:spTree>
    <p:extLst>
      <p:ext uri="{BB962C8B-B14F-4D97-AF65-F5344CB8AC3E}">
        <p14:creationId xmlns:p14="http://schemas.microsoft.com/office/powerpoint/2010/main" val="1177462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ous-titre 1">
            <a:extLst>
              <a:ext uri="{FF2B5EF4-FFF2-40B4-BE49-F238E27FC236}">
                <a16:creationId xmlns:a16="http://schemas.microsoft.com/office/drawing/2014/main" id="{9E0BB8F6-4C0D-E9F1-29DC-45696391118E}"/>
              </a:ext>
            </a:extLst>
          </p:cNvPr>
          <p:cNvSpPr>
            <a:spLocks noGrp="1"/>
          </p:cNvSpPr>
          <p:nvPr>
            <p:ph type="subTitle" idx="4"/>
          </p:nvPr>
        </p:nvSpPr>
        <p:spPr>
          <a:xfrm>
            <a:off x="3608465" y="813421"/>
            <a:ext cx="8084492" cy="301365"/>
          </a:xfrm>
        </p:spPr>
        <p:txBody>
          <a:bodyPr/>
          <a:lstStyle/>
          <a:p>
            <a:r>
              <a:rPr lang="fr-FR" sz="2176" dirty="0"/>
              <a:t>Axe 1 – Coordonner l’écosystème et renforcer les synergies</a:t>
            </a:r>
          </a:p>
        </p:txBody>
      </p:sp>
      <p:pic>
        <p:nvPicPr>
          <p:cNvPr id="3" name="Image 2">
            <a:extLst>
              <a:ext uri="{FF2B5EF4-FFF2-40B4-BE49-F238E27FC236}">
                <a16:creationId xmlns:a16="http://schemas.microsoft.com/office/drawing/2014/main" id="{8E0CD317-61C0-158A-9EBE-6F45897BC0C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85792" y="2416745"/>
            <a:ext cx="839185" cy="326448"/>
          </a:xfrm>
          <a:prstGeom prst="rect">
            <a:avLst/>
          </a:prstGeom>
        </p:spPr>
      </p:pic>
      <p:sp>
        <p:nvSpPr>
          <p:cNvPr id="4" name="Rectangle 3">
            <a:extLst>
              <a:ext uri="{FF2B5EF4-FFF2-40B4-BE49-F238E27FC236}">
                <a16:creationId xmlns:a16="http://schemas.microsoft.com/office/drawing/2014/main" id="{A2C791FE-91EC-522E-D936-494958B2D71F}"/>
              </a:ext>
            </a:extLst>
          </p:cNvPr>
          <p:cNvSpPr/>
          <p:nvPr/>
        </p:nvSpPr>
        <p:spPr>
          <a:xfrm flipH="1">
            <a:off x="1438778" y="2400915"/>
            <a:ext cx="1133210" cy="38611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endParaRPr lang="fr-FR" sz="1270" u="sng" dirty="0">
              <a:solidFill>
                <a:srgbClr val="283D87"/>
              </a:solidFill>
            </a:endParaRPr>
          </a:p>
        </p:txBody>
      </p:sp>
      <p:sp>
        <p:nvSpPr>
          <p:cNvPr id="6" name="Rectangle 5">
            <a:extLst>
              <a:ext uri="{FF2B5EF4-FFF2-40B4-BE49-F238E27FC236}">
                <a16:creationId xmlns:a16="http://schemas.microsoft.com/office/drawing/2014/main" id="{13076B5F-E685-2223-53DB-5A2F217651CD}"/>
              </a:ext>
            </a:extLst>
          </p:cNvPr>
          <p:cNvSpPr/>
          <p:nvPr/>
        </p:nvSpPr>
        <p:spPr>
          <a:xfrm>
            <a:off x="2571990" y="2400915"/>
            <a:ext cx="8401951" cy="38611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endParaRPr lang="fr-FR" sz="1270" u="sng" dirty="0">
              <a:solidFill>
                <a:srgbClr val="283D87"/>
              </a:solidFill>
            </a:endParaRPr>
          </a:p>
        </p:txBody>
      </p:sp>
      <p:pic>
        <p:nvPicPr>
          <p:cNvPr id="8" name="Picture 8" descr="Accueil - Aste">
            <a:extLst>
              <a:ext uri="{FF2B5EF4-FFF2-40B4-BE49-F238E27FC236}">
                <a16:creationId xmlns:a16="http://schemas.microsoft.com/office/drawing/2014/main" id="{D0EC9D20-A20A-FD60-15B2-E8D005F9369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69243" y="3327182"/>
            <a:ext cx="498331" cy="160177"/>
          </a:xfrm>
          <a:prstGeom prst="rect">
            <a:avLst/>
          </a:prstGeom>
          <a:noFill/>
          <a:ln w="28575">
            <a:noFill/>
            <a:prstDash val="sysDot"/>
          </a:ln>
          <a:extLst>
            <a:ext uri="{909E8E84-426E-40DD-AFC4-6F175D3DCCD1}">
              <a14:hiddenFill xmlns:a14="http://schemas.microsoft.com/office/drawing/2010/main">
                <a:solidFill>
                  <a:srgbClr val="FFFFFF"/>
                </a:solidFill>
              </a14:hiddenFill>
            </a:ext>
          </a:extLst>
        </p:spPr>
      </p:pic>
      <p:pic>
        <p:nvPicPr>
          <p:cNvPr id="10" name="Picture 12" descr="IEEE - Vikipedi">
            <a:extLst>
              <a:ext uri="{FF2B5EF4-FFF2-40B4-BE49-F238E27FC236}">
                <a16:creationId xmlns:a16="http://schemas.microsoft.com/office/drawing/2014/main" id="{9C0C6154-C758-4A06-18E6-44F490D7FE8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33262" y="4586402"/>
            <a:ext cx="570294" cy="20316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390E494A-5B88-08CA-576F-5642D66BB87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845475" y="4797785"/>
            <a:ext cx="345867" cy="3950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Publications IMdR - IMdR">
            <a:extLst>
              <a:ext uri="{FF2B5EF4-FFF2-40B4-BE49-F238E27FC236}">
                <a16:creationId xmlns:a16="http://schemas.microsoft.com/office/drawing/2014/main" id="{32C621E9-1ADC-56ED-5583-73BEC845EF0A}"/>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853855" y="5201087"/>
            <a:ext cx="329107" cy="3300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DD4CC8C6-A943-74E0-1DDB-AE790845513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91960" y="5539380"/>
            <a:ext cx="652897" cy="361790"/>
          </a:xfrm>
          <a:prstGeom prst="rect">
            <a:avLst/>
          </a:prstGeom>
        </p:spPr>
      </p:pic>
      <p:pic>
        <p:nvPicPr>
          <p:cNvPr id="22" name="Image 21">
            <a:extLst>
              <a:ext uri="{FF2B5EF4-FFF2-40B4-BE49-F238E27FC236}">
                <a16:creationId xmlns:a16="http://schemas.microsoft.com/office/drawing/2014/main" id="{6E11AFA8-EAFF-E16F-95B6-D5A6643FECF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92532" y="3764949"/>
            <a:ext cx="851753" cy="478573"/>
          </a:xfrm>
          <a:prstGeom prst="rect">
            <a:avLst/>
          </a:prstGeom>
        </p:spPr>
      </p:pic>
      <p:pic>
        <p:nvPicPr>
          <p:cNvPr id="23" name="Picture 16" descr="SFIP | SIA – Société des Ingénieurs de l'Automobile">
            <a:extLst>
              <a:ext uri="{FF2B5EF4-FFF2-40B4-BE49-F238E27FC236}">
                <a16:creationId xmlns:a16="http://schemas.microsoft.com/office/drawing/2014/main" id="{E857D791-B89B-F7E0-2350-6053C830BC2B}"/>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1665078" y="5909386"/>
            <a:ext cx="706661" cy="28428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Image 24">
            <a:extLst>
              <a:ext uri="{FF2B5EF4-FFF2-40B4-BE49-F238E27FC236}">
                <a16:creationId xmlns:a16="http://schemas.microsoft.com/office/drawing/2014/main" id="{C861C4CC-144D-8B8B-EF7A-37D78903E4A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855185" y="4251738"/>
            <a:ext cx="326448" cy="326448"/>
          </a:xfrm>
          <a:prstGeom prst="rect">
            <a:avLst/>
          </a:prstGeom>
        </p:spPr>
      </p:pic>
      <p:pic>
        <p:nvPicPr>
          <p:cNvPr id="26" name="Image 25" descr="Une image contenant logo, Police, Graphique, symbole&#10;&#10;Description générée automatiquement">
            <a:extLst>
              <a:ext uri="{FF2B5EF4-FFF2-40B4-BE49-F238E27FC236}">
                <a16:creationId xmlns:a16="http://schemas.microsoft.com/office/drawing/2014/main" id="{B750F0A8-4A10-FB5C-3E7F-51CB7AD58F1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879668" y="3495574"/>
            <a:ext cx="277481" cy="261159"/>
          </a:xfrm>
          <a:prstGeom prst="rect">
            <a:avLst/>
          </a:prstGeom>
        </p:spPr>
      </p:pic>
      <p:pic>
        <p:nvPicPr>
          <p:cNvPr id="36" name="Image 35">
            <a:extLst>
              <a:ext uri="{FF2B5EF4-FFF2-40B4-BE49-F238E27FC236}">
                <a16:creationId xmlns:a16="http://schemas.microsoft.com/office/drawing/2014/main" id="{C6362C7C-4940-29C1-32AD-D14BDB12649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735432" y="2751408"/>
            <a:ext cx="457605" cy="293804"/>
          </a:xfrm>
          <a:prstGeom prst="rect">
            <a:avLst/>
          </a:prstGeom>
        </p:spPr>
      </p:pic>
      <p:graphicFrame>
        <p:nvGraphicFramePr>
          <p:cNvPr id="38" name="Tableau 37">
            <a:extLst>
              <a:ext uri="{FF2B5EF4-FFF2-40B4-BE49-F238E27FC236}">
                <a16:creationId xmlns:a16="http://schemas.microsoft.com/office/drawing/2014/main" id="{2953AE37-83D6-D2C1-2DF4-EEF02BDFB070}"/>
              </a:ext>
            </a:extLst>
          </p:cNvPr>
          <p:cNvGraphicFramePr>
            <a:graphicFrameLocks noGrp="1"/>
          </p:cNvGraphicFramePr>
          <p:nvPr/>
        </p:nvGraphicFramePr>
        <p:xfrm>
          <a:off x="2706378" y="2423967"/>
          <a:ext cx="8226499" cy="3880549"/>
        </p:xfrm>
        <a:graphic>
          <a:graphicData uri="http://schemas.openxmlformats.org/drawingml/2006/table">
            <a:tbl>
              <a:tblPr firstCol="1">
                <a:tableStyleId>{2D5ABB26-0587-4C30-8999-92F81FD0307C}</a:tableStyleId>
              </a:tblPr>
              <a:tblGrid>
                <a:gridCol w="8226499">
                  <a:extLst>
                    <a:ext uri="{9D8B030D-6E8A-4147-A177-3AD203B41FA5}">
                      <a16:colId xmlns:a16="http://schemas.microsoft.com/office/drawing/2014/main" val="4199808709"/>
                    </a:ext>
                  </a:extLst>
                </a:gridCol>
              </a:tblGrid>
              <a:tr h="3768963">
                <a:tc>
                  <a:txBody>
                    <a:bodyPr/>
                    <a:lstStyle/>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13"/>
                        </a:rPr>
                        <a:t>ACSIEL Alliance Electronique </a:t>
                      </a:r>
                      <a:r>
                        <a:rPr kumimoji="0" lang="fr-FR" sz="1400" b="0" u="none" strike="noStrike" kern="1200" cap="none" spc="0" normalizeH="0" baseline="0" noProof="0" dirty="0">
                          <a:ln>
                            <a:noFill/>
                          </a:ln>
                          <a:solidFill>
                            <a:srgbClr val="243A85"/>
                          </a:solidFill>
                          <a:effectLst/>
                          <a:uLnTx/>
                          <a:uFillTx/>
                        </a:rPr>
                        <a:t>: Alliance des Composants et Systèmes pour l’Industrie Électronique</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500" b="0" u="none" strike="noStrike" kern="1200" cap="none" spc="0" normalizeH="0" baseline="0" noProof="0" dirty="0">
                          <a:ln>
                            <a:noFill/>
                          </a:ln>
                          <a:solidFill>
                            <a:srgbClr val="213C84"/>
                          </a:solidFill>
                          <a:effectLst/>
                          <a:uLnTx/>
                          <a:uFillTx/>
                          <a:hlinkClick r:id="rId14"/>
                        </a:rPr>
                        <a:t>AeroSpace Valley</a:t>
                      </a:r>
                      <a:r>
                        <a:rPr kumimoji="0" lang="fr-FR" sz="1500" b="0" u="none" strike="noStrike" kern="1200" cap="none" spc="0" normalizeH="0" baseline="0" noProof="0" dirty="0">
                          <a:ln>
                            <a:noFill/>
                          </a:ln>
                          <a:solidFill>
                            <a:srgbClr val="213C84"/>
                          </a:solidFill>
                          <a:effectLst/>
                          <a:uLnTx/>
                          <a:uFillTx/>
                        </a:rPr>
                        <a:t>: Pôle de compétitivité de la filière aérospatiale en Occitanie - Nouvelle-Aquitaine.</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15"/>
                        </a:rPr>
                        <a:t>ANADEF</a:t>
                      </a:r>
                      <a:r>
                        <a:rPr kumimoji="0" lang="fr-FR" sz="1400" b="0" u="none" strike="noStrike" kern="1200" cap="none" spc="0" normalizeH="0" baseline="0" noProof="0" dirty="0">
                          <a:ln>
                            <a:noFill/>
                          </a:ln>
                          <a:solidFill>
                            <a:srgbClr val="243A85"/>
                          </a:solidFill>
                          <a:effectLst/>
                          <a:uLnTx/>
                          <a:uFillTx/>
                        </a:rPr>
                        <a:t> : </a:t>
                      </a:r>
                      <a:r>
                        <a:rPr kumimoji="0" lang="fr-FR" sz="1400" b="0" u="none" strike="noStrike" kern="1200" cap="none" spc="0" normalizeH="0" baseline="0" noProof="0" dirty="0">
                          <a:ln>
                            <a:noFill/>
                          </a:ln>
                          <a:solidFill>
                            <a:srgbClr val="213C84"/>
                          </a:solidFill>
                          <a:effectLst/>
                          <a:uLnTx/>
                          <a:uFillTx/>
                        </a:rPr>
                        <a:t>Laboratoires et Sociétés du domaine de l’électronique qui pratiquent l'analyse de défaillance</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16"/>
                        </a:rPr>
                        <a:t>ASTE</a:t>
                      </a:r>
                      <a:r>
                        <a:rPr kumimoji="0" lang="fr-FR" sz="1400" b="0" u="none" strike="noStrike" kern="1200" cap="none" spc="0" normalizeH="0" baseline="0" noProof="0" dirty="0">
                          <a:ln>
                            <a:noFill/>
                          </a:ln>
                          <a:solidFill>
                            <a:srgbClr val="243A85"/>
                          </a:solidFill>
                          <a:effectLst/>
                          <a:uLnTx/>
                          <a:uFillTx/>
                        </a:rPr>
                        <a:t> : Association pour le développement des Sciences et Techniques de l’Environnement</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17"/>
                        </a:rPr>
                        <a:t>CNES</a:t>
                      </a:r>
                      <a:r>
                        <a:rPr kumimoji="0" lang="fr-FR" sz="1400" b="0" u="none" strike="noStrike" kern="1200" cap="none" spc="0" normalizeH="0" baseline="0" noProof="0" dirty="0">
                          <a:ln>
                            <a:noFill/>
                          </a:ln>
                          <a:solidFill>
                            <a:srgbClr val="243A85"/>
                          </a:solidFill>
                          <a:effectLst/>
                          <a:uLnTx/>
                          <a:uFillTx/>
                        </a:rPr>
                        <a:t> : Centre National d’Etudes Spatiales</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18"/>
                        </a:rPr>
                        <a:t>DGA </a:t>
                      </a:r>
                      <a:r>
                        <a:rPr kumimoji="0" lang="fr-FR" sz="1400" b="0" u="none" strike="noStrike" kern="1200" cap="none" spc="0" normalizeH="0" baseline="0" noProof="0" dirty="0">
                          <a:ln>
                            <a:noFill/>
                          </a:ln>
                          <a:solidFill>
                            <a:srgbClr val="243A85"/>
                          </a:solidFill>
                          <a:effectLst/>
                          <a:uLnTx/>
                          <a:uFillTx/>
                        </a:rPr>
                        <a:t>: Direction Générale de l’Armement</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19"/>
                        </a:rPr>
                        <a:t>GDR MACS CNRS </a:t>
                      </a:r>
                      <a:r>
                        <a:rPr kumimoji="0" lang="fr-FR" sz="1400" b="0" u="none" strike="noStrike" kern="1200" cap="none" spc="0" normalizeH="0" baseline="0" noProof="0" dirty="0">
                          <a:ln>
                            <a:noFill/>
                          </a:ln>
                          <a:solidFill>
                            <a:srgbClr val="243A85"/>
                          </a:solidFill>
                          <a:effectLst/>
                          <a:uLnTx/>
                          <a:uFillTx/>
                        </a:rPr>
                        <a:t>: Groupe de Recherche des Modélisation, Analyse et Conduite des Systèmes dynamiques</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18"/>
                        </a:rPr>
                        <a:t>GDR SEEDS CNRS </a:t>
                      </a:r>
                      <a:r>
                        <a:rPr kumimoji="0" lang="fr-FR" sz="1400" b="0" u="none" strike="noStrike" kern="1200" cap="none" spc="0" normalizeH="0" baseline="0" noProof="0" dirty="0">
                          <a:ln>
                            <a:noFill/>
                          </a:ln>
                          <a:solidFill>
                            <a:srgbClr val="243A85"/>
                          </a:solidFill>
                          <a:effectLst/>
                          <a:uLnTx/>
                          <a:uFillTx/>
                        </a:rPr>
                        <a:t>: Groupe de Recherche des Systèmes d'Energie Electrique et Dimensions Sociétales</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20"/>
                        </a:rPr>
                        <a:t>GDR SOC² CNRS </a:t>
                      </a:r>
                      <a:r>
                        <a:rPr kumimoji="0" lang="fr-FR" sz="1400" b="0" u="none" strike="noStrike" kern="1200" cap="none" spc="0" normalizeH="0" baseline="0" noProof="0" dirty="0">
                          <a:ln>
                            <a:noFill/>
                          </a:ln>
                          <a:solidFill>
                            <a:srgbClr val="243A85"/>
                          </a:solidFill>
                          <a:effectLst/>
                          <a:uLnTx/>
                          <a:uFillTx/>
                        </a:rPr>
                        <a:t>: Groupe de Recherche – System On Chip – Systèmes embarqués et Objets Connectés</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21"/>
                        </a:rPr>
                        <a:t>IEEE France Section</a:t>
                      </a:r>
                      <a:r>
                        <a:rPr kumimoji="0" lang="fr-FR" sz="1400" b="0" u="none" strike="noStrike" kern="1200" cap="none" spc="0" normalizeH="0" baseline="0" noProof="0" dirty="0">
                          <a:ln>
                            <a:noFill/>
                          </a:ln>
                          <a:solidFill>
                            <a:srgbClr val="243A85"/>
                          </a:solidFill>
                          <a:effectLst/>
                          <a:uLnTx/>
                          <a:uFillTx/>
                        </a:rPr>
                        <a:t> : </a:t>
                      </a:r>
                      <a:r>
                        <a:rPr kumimoji="0" lang="en-US" sz="1400" b="0" u="none" strike="noStrike" kern="1200" cap="none" spc="0" normalizeH="0" baseline="0" noProof="0" dirty="0">
                          <a:ln>
                            <a:noFill/>
                          </a:ln>
                          <a:solidFill>
                            <a:srgbClr val="243A85"/>
                          </a:solidFill>
                          <a:effectLst/>
                          <a:uLnTx/>
                          <a:uFillTx/>
                        </a:rPr>
                        <a:t>Institute of Electrical and Electronics Engineers</a:t>
                      </a:r>
                      <a:endParaRPr kumimoji="0" lang="fr-FR" sz="1400" b="0" u="none" strike="noStrike" kern="1200" cap="none" spc="0" normalizeH="0" baseline="0" noProof="0" dirty="0">
                        <a:ln>
                          <a:noFill/>
                        </a:ln>
                        <a:solidFill>
                          <a:srgbClr val="243A85"/>
                        </a:solidFill>
                        <a:effectLst/>
                        <a:uLnTx/>
                        <a:uFillTx/>
                      </a:endParaRP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22"/>
                        </a:rPr>
                        <a:t>IMAPS France</a:t>
                      </a:r>
                      <a:r>
                        <a:rPr kumimoji="0" lang="fr-FR" sz="1400" b="0" u="none" strike="noStrike" kern="1200" cap="none" spc="0" normalizeH="0" baseline="0" noProof="0" dirty="0">
                          <a:ln>
                            <a:noFill/>
                          </a:ln>
                          <a:solidFill>
                            <a:srgbClr val="243A85"/>
                          </a:solidFill>
                          <a:effectLst/>
                          <a:uLnTx/>
                          <a:uFillTx/>
                        </a:rPr>
                        <a:t> : </a:t>
                      </a:r>
                      <a:r>
                        <a:rPr kumimoji="0" lang="en-US" sz="1400" b="0" u="none" strike="noStrike" kern="1200" cap="none" spc="0" normalizeH="0" baseline="0" noProof="0" dirty="0">
                          <a:ln>
                            <a:noFill/>
                          </a:ln>
                          <a:solidFill>
                            <a:srgbClr val="243A85"/>
                          </a:solidFill>
                          <a:effectLst/>
                          <a:uLnTx/>
                          <a:uFillTx/>
                        </a:rPr>
                        <a:t>International Microelectronics Assembly and Packaging Society</a:t>
                      </a:r>
                      <a:endParaRPr kumimoji="0" lang="fr-FR" sz="1400" b="0" u="none" strike="noStrike" kern="1200" cap="none" spc="0" normalizeH="0" baseline="0" noProof="0" dirty="0">
                        <a:ln>
                          <a:noFill/>
                        </a:ln>
                        <a:solidFill>
                          <a:srgbClr val="243A85"/>
                        </a:solidFill>
                        <a:effectLst/>
                        <a:uLnTx/>
                        <a:uFillTx/>
                      </a:endParaRP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23"/>
                        </a:rPr>
                        <a:t>IMdR</a:t>
                      </a:r>
                      <a:r>
                        <a:rPr kumimoji="0" lang="fr-FR" sz="1400" b="0" u="none" strike="noStrike" kern="1200" cap="none" spc="0" normalizeH="0" baseline="0" noProof="0" dirty="0">
                          <a:ln>
                            <a:noFill/>
                          </a:ln>
                          <a:solidFill>
                            <a:srgbClr val="243A85"/>
                          </a:solidFill>
                          <a:effectLst/>
                          <a:uLnTx/>
                          <a:uFillTx/>
                        </a:rPr>
                        <a:t> : Institut pour la Maîtrise des Risques</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24"/>
                        </a:rPr>
                        <a:t>IRT Saint Exupéry </a:t>
                      </a:r>
                      <a:r>
                        <a:rPr kumimoji="0" lang="fr-FR" sz="1400" b="0" u="none" strike="noStrike" kern="1200" cap="none" spc="0" normalizeH="0" baseline="0" noProof="0" dirty="0">
                          <a:ln>
                            <a:noFill/>
                          </a:ln>
                          <a:solidFill>
                            <a:srgbClr val="243A85"/>
                          </a:solidFill>
                          <a:effectLst/>
                          <a:uLnTx/>
                          <a:uFillTx/>
                        </a:rPr>
                        <a:t>: Institut de Recherche Technologique</a:t>
                      </a:r>
                    </a:p>
                    <a:p>
                      <a:pPr marL="0" marR="0" lvl="0" indent="0" algn="l" defTabSz="914400" rtl="0" eaLnBrk="1" fontAlgn="auto" latinLnBrk="0" hangingPunct="1">
                        <a:lnSpc>
                          <a:spcPct val="130000"/>
                        </a:lnSpc>
                        <a:spcBef>
                          <a:spcPts val="0"/>
                        </a:spcBef>
                        <a:spcAft>
                          <a:spcPts val="0"/>
                        </a:spcAft>
                        <a:buClrTx/>
                        <a:buSzTx/>
                        <a:buFont typeface="Wingdings" panose="05000000000000000000" pitchFamily="2" charset="2"/>
                        <a:buNone/>
                        <a:tabLst/>
                        <a:defRPr/>
                      </a:pPr>
                      <a:r>
                        <a:rPr kumimoji="0" lang="fr-FR" sz="1400" b="0" u="none" strike="noStrike" kern="1200" cap="none" spc="0" normalizeH="0" baseline="0" noProof="0" dirty="0">
                          <a:ln>
                            <a:noFill/>
                          </a:ln>
                          <a:solidFill>
                            <a:srgbClr val="243A85"/>
                          </a:solidFill>
                          <a:effectLst/>
                          <a:uLnTx/>
                          <a:uFillTx/>
                          <a:hlinkClick r:id="rId25"/>
                        </a:rPr>
                        <a:t>SIA</a:t>
                      </a:r>
                      <a:r>
                        <a:rPr kumimoji="0" lang="fr-FR" sz="1400" b="0" u="none" strike="noStrike" kern="1200" cap="none" spc="0" normalizeH="0" baseline="0" noProof="0" dirty="0">
                          <a:ln>
                            <a:noFill/>
                          </a:ln>
                          <a:solidFill>
                            <a:srgbClr val="243A85"/>
                          </a:solidFill>
                          <a:effectLst/>
                          <a:uLnTx/>
                          <a:uFillTx/>
                        </a:rPr>
                        <a:t> : Société des Ingénieurs de l’Automobile</a:t>
                      </a:r>
                      <a:endParaRPr kumimoji="0" lang="fr-FR" sz="1400" b="0" i="0" u="none" strike="noStrike" kern="1200" cap="none" spc="0" normalizeH="0" baseline="0" noProof="0" dirty="0">
                        <a:ln>
                          <a:noFill/>
                        </a:ln>
                        <a:solidFill>
                          <a:srgbClr val="243A85"/>
                        </a:solidFill>
                        <a:effectLst/>
                        <a:uLnTx/>
                        <a:uFillTx/>
                        <a:latin typeface="Calibri"/>
                        <a:ea typeface="+mn-ea"/>
                        <a:cs typeface="+mn-cs"/>
                      </a:endParaRPr>
                    </a:p>
                  </a:txBody>
                  <a:tcPr marL="25393" marR="25393" marT="0" marB="0" anchor="ctr"/>
                </a:tc>
                <a:extLst>
                  <a:ext uri="{0D108BD9-81ED-4DB2-BD59-A6C34878D82A}">
                    <a16:rowId xmlns:a16="http://schemas.microsoft.com/office/drawing/2014/main" val="641141793"/>
                  </a:ext>
                </a:extLst>
              </a:tr>
            </a:tbl>
          </a:graphicData>
        </a:graphic>
      </p:graphicFrame>
      <p:sp>
        <p:nvSpPr>
          <p:cNvPr id="42" name="ZoneTexte 41">
            <a:extLst>
              <a:ext uri="{FF2B5EF4-FFF2-40B4-BE49-F238E27FC236}">
                <a16:creationId xmlns:a16="http://schemas.microsoft.com/office/drawing/2014/main" id="{A793DD02-EF0E-4406-C3B1-09E72E13A6B4}"/>
              </a:ext>
            </a:extLst>
          </p:cNvPr>
          <p:cNvSpPr txBox="1"/>
          <p:nvPr/>
        </p:nvSpPr>
        <p:spPr>
          <a:xfrm>
            <a:off x="4902417" y="1839741"/>
            <a:ext cx="6583246" cy="483209"/>
          </a:xfrm>
          <a:prstGeom prst="rect">
            <a:avLst/>
          </a:prstGeom>
          <a:noFill/>
        </p:spPr>
        <p:txBody>
          <a:bodyPr wrap="square">
            <a:spAutoFit/>
          </a:bodyPr>
          <a:lstStyle/>
          <a:p>
            <a:r>
              <a:rPr lang="fr-FR" sz="1270" dirty="0">
                <a:solidFill>
                  <a:srgbClr val="385D8A"/>
                </a:solidFill>
              </a:rPr>
              <a:t>Ci-dessous, une sélection non-exhaustive de partenaires avec lesquels vous pourriez collaborer.</a:t>
            </a:r>
            <a:br>
              <a:rPr lang="fr-FR" sz="1270" dirty="0">
                <a:solidFill>
                  <a:srgbClr val="385D8A"/>
                </a:solidFill>
              </a:rPr>
            </a:br>
            <a:r>
              <a:rPr lang="fr-FR" sz="1270" dirty="0">
                <a:solidFill>
                  <a:srgbClr val="385D8A"/>
                </a:solidFill>
              </a:rPr>
              <a:t>Les initiatives proposées par ces entités viennent en complémentarité avec les actions du CFF.</a:t>
            </a:r>
          </a:p>
        </p:txBody>
      </p:sp>
      <p:sp>
        <p:nvSpPr>
          <p:cNvPr id="2" name="ZoneTexte 1">
            <a:extLst>
              <a:ext uri="{FF2B5EF4-FFF2-40B4-BE49-F238E27FC236}">
                <a16:creationId xmlns:a16="http://schemas.microsoft.com/office/drawing/2014/main" id="{3E0A2E19-CBEF-9400-0F34-78DD1BF623CF}"/>
              </a:ext>
            </a:extLst>
          </p:cNvPr>
          <p:cNvSpPr txBox="1"/>
          <p:nvPr/>
        </p:nvSpPr>
        <p:spPr>
          <a:xfrm>
            <a:off x="10245033" y="4897175"/>
            <a:ext cx="1793416" cy="1348767"/>
          </a:xfrm>
          <a:prstGeom prst="rect">
            <a:avLst/>
          </a:prstGeom>
          <a:solidFill>
            <a:srgbClr val="C00000"/>
          </a:solidFill>
        </p:spPr>
        <p:txBody>
          <a:bodyPr wrap="square" rtlCol="0">
            <a:spAutoFit/>
          </a:bodyPr>
          <a:lstStyle/>
          <a:p>
            <a:pPr marL="73417">
              <a:lnSpc>
                <a:spcPct val="90000"/>
              </a:lnSpc>
              <a:spcBef>
                <a:spcPts val="907"/>
              </a:spcBef>
            </a:pPr>
            <a:r>
              <a:rPr lang="fr-FR" sz="1814" b="1" dirty="0">
                <a:solidFill>
                  <a:schemeClr val="bg1"/>
                </a:solidFill>
              </a:rPr>
              <a:t>Etablir des synergies pour renforcer les actions menées.</a:t>
            </a:r>
          </a:p>
        </p:txBody>
      </p:sp>
      <p:sp>
        <p:nvSpPr>
          <p:cNvPr id="5" name="ZoneTexte 4">
            <a:extLst>
              <a:ext uri="{FF2B5EF4-FFF2-40B4-BE49-F238E27FC236}">
                <a16:creationId xmlns:a16="http://schemas.microsoft.com/office/drawing/2014/main" id="{932E142B-0CDA-96D8-CC9A-3DB43A32C729}"/>
              </a:ext>
            </a:extLst>
          </p:cNvPr>
          <p:cNvSpPr txBox="1"/>
          <p:nvPr/>
        </p:nvSpPr>
        <p:spPr>
          <a:xfrm>
            <a:off x="4902417" y="1550590"/>
            <a:ext cx="6514146" cy="333425"/>
          </a:xfrm>
          <a:prstGeom prst="rect">
            <a:avLst/>
          </a:prstGeom>
          <a:noFill/>
        </p:spPr>
        <p:txBody>
          <a:bodyPr wrap="square" rtlCol="0">
            <a:spAutoFit/>
          </a:bodyPr>
          <a:lstStyle>
            <a:defPPr>
              <a:defRPr lang="fr-FR"/>
            </a:defPPr>
            <a:lvl1pPr algn="ctr" defTabSz="914176">
              <a:lnSpc>
                <a:spcPct val="90000"/>
              </a:lnSpc>
              <a:spcBef>
                <a:spcPts val="1000"/>
              </a:spcBef>
              <a:defRPr sz="1600" b="1">
                <a:solidFill>
                  <a:srgbClr val="29418E"/>
                </a:solidFill>
                <a:latin typeface="Calibri"/>
              </a:defRPr>
            </a:lvl1pPr>
          </a:lstStyle>
          <a:p>
            <a:r>
              <a:rPr lang="fr-FR" sz="1451" dirty="0"/>
              <a:t>Synergie avec les </a:t>
            </a:r>
            <a:r>
              <a:rPr lang="fr-FR" sz="2176" cap="small" dirty="0">
                <a:highlight>
                  <a:srgbClr val="DCE6F2"/>
                </a:highlight>
              </a:rPr>
              <a:t>partenaires</a:t>
            </a:r>
            <a:r>
              <a:rPr lang="fr-FR" sz="1451" dirty="0"/>
              <a:t> du CFF</a:t>
            </a:r>
          </a:p>
        </p:txBody>
      </p:sp>
      <p:pic>
        <p:nvPicPr>
          <p:cNvPr id="11" name="Image 10">
            <a:extLst>
              <a:ext uri="{FF2B5EF4-FFF2-40B4-BE49-F238E27FC236}">
                <a16:creationId xmlns:a16="http://schemas.microsoft.com/office/drawing/2014/main" id="{0673EBFB-E78A-6B4F-A12E-A67FBF0CB6BF}"/>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1562177" y="3038792"/>
            <a:ext cx="912463" cy="253343"/>
          </a:xfrm>
          <a:prstGeom prst="rect">
            <a:avLst/>
          </a:prstGeom>
        </p:spPr>
      </p:pic>
      <p:sp>
        <p:nvSpPr>
          <p:cNvPr id="24" name="Rectangle 23">
            <a:extLst>
              <a:ext uri="{FF2B5EF4-FFF2-40B4-BE49-F238E27FC236}">
                <a16:creationId xmlns:a16="http://schemas.microsoft.com/office/drawing/2014/main" id="{E3DE67D3-1EB5-8525-2BB7-E786A1981CA0}"/>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Réseau « Fiabilité » et Synergies</a:t>
            </a:r>
          </a:p>
        </p:txBody>
      </p:sp>
      <p:grpSp>
        <p:nvGrpSpPr>
          <p:cNvPr id="27" name="Groupe 26">
            <a:extLst>
              <a:ext uri="{FF2B5EF4-FFF2-40B4-BE49-F238E27FC236}">
                <a16:creationId xmlns:a16="http://schemas.microsoft.com/office/drawing/2014/main" id="{35C23E07-8134-3D8E-234D-16517B2BBE0D}"/>
              </a:ext>
            </a:extLst>
          </p:cNvPr>
          <p:cNvGrpSpPr>
            <a:grpSpLocks noChangeAspect="1"/>
          </p:cNvGrpSpPr>
          <p:nvPr/>
        </p:nvGrpSpPr>
        <p:grpSpPr>
          <a:xfrm>
            <a:off x="1372089" y="258949"/>
            <a:ext cx="489673" cy="489673"/>
            <a:chOff x="-325703" y="3284818"/>
            <a:chExt cx="1080000" cy="1080000"/>
          </a:xfrm>
        </p:grpSpPr>
        <p:sp>
          <p:nvSpPr>
            <p:cNvPr id="28" name="Ellipse 27">
              <a:extLst>
                <a:ext uri="{FF2B5EF4-FFF2-40B4-BE49-F238E27FC236}">
                  <a16:creationId xmlns:a16="http://schemas.microsoft.com/office/drawing/2014/main" id="{D2019457-9234-4CA8-D7D6-920C029572F2}"/>
                </a:ext>
              </a:extLst>
            </p:cNvPr>
            <p:cNvSpPr>
              <a:spLocks noChangeAspect="1"/>
            </p:cNvSpPr>
            <p:nvPr/>
          </p:nvSpPr>
          <p:spPr>
            <a:xfrm>
              <a:off x="-325703" y="3284818"/>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2" dirty="0"/>
            </a:p>
          </p:txBody>
        </p:sp>
        <p:pic>
          <p:nvPicPr>
            <p:cNvPr id="29" name="Image 28">
              <a:extLst>
                <a:ext uri="{FF2B5EF4-FFF2-40B4-BE49-F238E27FC236}">
                  <a16:creationId xmlns:a16="http://schemas.microsoft.com/office/drawing/2014/main" id="{A9113B0A-A176-D901-C89C-06ED7C467C5B}"/>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114860" y="3459088"/>
              <a:ext cx="658314" cy="731460"/>
            </a:xfrm>
            <a:prstGeom prst="rect">
              <a:avLst/>
            </a:prstGeom>
          </p:spPr>
        </p:pic>
      </p:grpSp>
    </p:spTree>
    <p:extLst>
      <p:ext uri="{BB962C8B-B14F-4D97-AF65-F5344CB8AC3E}">
        <p14:creationId xmlns:p14="http://schemas.microsoft.com/office/powerpoint/2010/main" val="3765328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8682569D-3347-6C52-80C1-121C4511E6BC}"/>
              </a:ext>
            </a:extLst>
          </p:cNvPr>
          <p:cNvSpPr>
            <a:spLocks noGrp="1"/>
          </p:cNvSpPr>
          <p:nvPr>
            <p:ph sz="quarter" idx="11"/>
          </p:nvPr>
        </p:nvSpPr>
        <p:spPr>
          <a:xfrm>
            <a:off x="379070" y="2259671"/>
            <a:ext cx="11521182" cy="1207074"/>
          </a:xfrm>
          <a:noFill/>
        </p:spPr>
        <p:txBody>
          <a:bodyPr/>
          <a:lstStyle/>
          <a:p>
            <a:pPr defTabSz="828975">
              <a:defRPr/>
            </a:pPr>
            <a:r>
              <a:rPr lang="fr-FR" kern="0" dirty="0"/>
              <a:t>Renforcer la fiabilité des industriels en offrant des services d’expertise pour contribuer à monter en compétence :</a:t>
            </a:r>
          </a:p>
          <a:p>
            <a:pPr lvl="1">
              <a:spcBef>
                <a:spcPts val="272"/>
              </a:spcBef>
              <a:spcAft>
                <a:spcPts val="272"/>
              </a:spcAft>
              <a:defRPr/>
            </a:pPr>
            <a:r>
              <a:rPr lang="fr-FR" kern="0" dirty="0">
                <a:latin typeface="Calibri" panose="020F0502020204030204" pitchFamily="34" charset="0"/>
                <a:ea typeface="Calibri" panose="020F0502020204030204" pitchFamily="34" charset="0"/>
              </a:rPr>
              <a:t>Inventaire des thèses « fiabilité &amp; électronique »</a:t>
            </a:r>
          </a:p>
          <a:p>
            <a:pPr lvl="1">
              <a:spcBef>
                <a:spcPts val="272"/>
              </a:spcBef>
              <a:spcAft>
                <a:spcPts val="272"/>
              </a:spcAft>
              <a:defRPr/>
            </a:pPr>
            <a:r>
              <a:rPr lang="fr-FR" kern="0" dirty="0">
                <a:latin typeface="Calibri" panose="020F0502020204030204" pitchFamily="34" charset="0"/>
                <a:ea typeface="Calibri" panose="020F0502020204030204" pitchFamily="34" charset="0"/>
              </a:rPr>
              <a:t>Référencement et développement de formations spécifiques</a:t>
            </a:r>
          </a:p>
          <a:p>
            <a:pPr marL="414613" lvl="1" indent="0">
              <a:spcBef>
                <a:spcPts val="272"/>
              </a:spcBef>
              <a:spcAft>
                <a:spcPts val="272"/>
              </a:spcAft>
              <a:buNone/>
              <a:defRPr/>
            </a:pPr>
            <a:endParaRPr lang="fr-FR" kern="0" dirty="0">
              <a:latin typeface="Calibri" panose="020F0502020204030204" pitchFamily="34" charset="0"/>
              <a:ea typeface="Calibri" panose="020F0502020204030204" pitchFamily="34" charset="0"/>
            </a:endParaRPr>
          </a:p>
        </p:txBody>
      </p:sp>
      <p:sp>
        <p:nvSpPr>
          <p:cNvPr id="18" name="Sous-titre 11">
            <a:extLst>
              <a:ext uri="{FF2B5EF4-FFF2-40B4-BE49-F238E27FC236}">
                <a16:creationId xmlns:a16="http://schemas.microsoft.com/office/drawing/2014/main" id="{7DA5CC4C-9A4B-D7EB-664C-66FFD0C7E7ED}"/>
              </a:ext>
            </a:extLst>
          </p:cNvPr>
          <p:cNvSpPr>
            <a:spLocks noGrp="1"/>
          </p:cNvSpPr>
          <p:nvPr>
            <p:ph type="subTitle" idx="4"/>
          </p:nvPr>
        </p:nvSpPr>
        <p:spPr>
          <a:xfrm>
            <a:off x="3663488" y="813420"/>
            <a:ext cx="8022078" cy="301365"/>
          </a:xfrm>
        </p:spPr>
        <p:txBody>
          <a:bodyPr/>
          <a:lstStyle/>
          <a:p>
            <a:r>
              <a:rPr lang="fr-FR" sz="2176" dirty="0"/>
              <a:t>Axe 1 – Coordonner l’écosystème et renforcer les synergies</a:t>
            </a:r>
          </a:p>
        </p:txBody>
      </p:sp>
      <p:sp>
        <p:nvSpPr>
          <p:cNvPr id="19" name="Rectangle 18">
            <a:extLst>
              <a:ext uri="{FF2B5EF4-FFF2-40B4-BE49-F238E27FC236}">
                <a16:creationId xmlns:a16="http://schemas.microsoft.com/office/drawing/2014/main" id="{14EFCB44-51F4-8D1E-2884-D9A1EB8CDCAD}"/>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Formations</a:t>
            </a:r>
          </a:p>
        </p:txBody>
      </p:sp>
      <p:pic>
        <p:nvPicPr>
          <p:cNvPr id="20" name="Image 19">
            <a:extLst>
              <a:ext uri="{FF2B5EF4-FFF2-40B4-BE49-F238E27FC236}">
                <a16:creationId xmlns:a16="http://schemas.microsoft.com/office/drawing/2014/main" id="{D157994C-37DC-E04E-4AAF-610D32E3492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79544" y="228559"/>
            <a:ext cx="550453" cy="550453"/>
          </a:xfrm>
          <a:prstGeom prst="rect">
            <a:avLst/>
          </a:prstGeom>
        </p:spPr>
      </p:pic>
      <p:sp>
        <p:nvSpPr>
          <p:cNvPr id="21" name="ZoneTexte 20">
            <a:extLst>
              <a:ext uri="{FF2B5EF4-FFF2-40B4-BE49-F238E27FC236}">
                <a16:creationId xmlns:a16="http://schemas.microsoft.com/office/drawing/2014/main" id="{CC707CBF-90FB-D5C2-AF1D-0702B20E7E93}"/>
              </a:ext>
            </a:extLst>
          </p:cNvPr>
          <p:cNvSpPr txBox="1"/>
          <p:nvPr/>
        </p:nvSpPr>
        <p:spPr>
          <a:xfrm>
            <a:off x="379070" y="1788918"/>
            <a:ext cx="11521182" cy="379820"/>
          </a:xfrm>
          <a:prstGeom prst="roundRect">
            <a:avLst/>
          </a:prstGeom>
          <a:solidFill>
            <a:srgbClr val="D9E1F3"/>
          </a:solidFill>
          <a:ln w="19050">
            <a:solidFill>
              <a:srgbClr val="213C84"/>
            </a:solidFill>
          </a:ln>
        </p:spPr>
        <p:txBody>
          <a:bodyPr wrap="square" rtlCol="0">
            <a:spAutoFit/>
          </a:bodyPr>
          <a:lstStyle/>
          <a:p>
            <a:pPr defTabSz="828975"/>
            <a:r>
              <a:rPr lang="fr-FR" sz="1631" b="1" dirty="0">
                <a:solidFill>
                  <a:srgbClr val="213C84"/>
                </a:solidFill>
                <a:latin typeface="Calibri"/>
              </a:rPr>
              <a:t>Objectif : Mettre à disposition un inventaire de formations « fiabilité &amp; électronique »</a:t>
            </a:r>
          </a:p>
        </p:txBody>
      </p:sp>
      <p:sp>
        <p:nvSpPr>
          <p:cNvPr id="22" name="ZoneTexte 21">
            <a:extLst>
              <a:ext uri="{FF2B5EF4-FFF2-40B4-BE49-F238E27FC236}">
                <a16:creationId xmlns:a16="http://schemas.microsoft.com/office/drawing/2014/main" id="{7D5019B5-43B4-04E2-33FF-29D25BF5F385}"/>
              </a:ext>
            </a:extLst>
          </p:cNvPr>
          <p:cNvSpPr txBox="1"/>
          <p:nvPr/>
        </p:nvSpPr>
        <p:spPr>
          <a:xfrm>
            <a:off x="5566643" y="5481712"/>
            <a:ext cx="6333608" cy="650691"/>
          </a:xfrm>
          <a:prstGeom prst="rect">
            <a:avLst/>
          </a:prstGeom>
          <a:solidFill>
            <a:srgbClr val="C00000"/>
          </a:solidFill>
        </p:spPr>
        <p:txBody>
          <a:bodyPr wrap="square" rtlCol="0">
            <a:spAutoFit/>
          </a:bodyPr>
          <a:lstStyle>
            <a:defPPr>
              <a:defRPr lang="fr-FR"/>
            </a:defPPr>
            <a:lvl1pPr algn="ctr">
              <a:defRPr sz="2000" b="1">
                <a:solidFill>
                  <a:schemeClr val="bg1"/>
                </a:solidFill>
              </a:defRPr>
            </a:lvl1pPr>
          </a:lstStyle>
          <a:p>
            <a:r>
              <a:rPr lang="fr-FR" sz="1814" dirty="0"/>
              <a:t>Rendre accessible les formations existantes </a:t>
            </a:r>
            <a:br>
              <a:rPr lang="fr-FR" sz="1814" dirty="0"/>
            </a:br>
            <a:r>
              <a:rPr lang="fr-FR" sz="1814" dirty="0"/>
              <a:t>pour une montée en maturité plus facile des acteurs</a:t>
            </a:r>
          </a:p>
        </p:txBody>
      </p:sp>
      <p:sp>
        <p:nvSpPr>
          <p:cNvPr id="9" name="ZoneTexte 8">
            <a:extLst>
              <a:ext uri="{FF2B5EF4-FFF2-40B4-BE49-F238E27FC236}">
                <a16:creationId xmlns:a16="http://schemas.microsoft.com/office/drawing/2014/main" id="{633B1580-E397-4B7F-76D8-EE910BFFDA27}"/>
              </a:ext>
            </a:extLst>
          </p:cNvPr>
          <p:cNvSpPr txBox="1"/>
          <p:nvPr/>
        </p:nvSpPr>
        <p:spPr>
          <a:xfrm>
            <a:off x="5474116" y="3728603"/>
            <a:ext cx="4101804" cy="538930"/>
          </a:xfrm>
          <a:prstGeom prst="rect">
            <a:avLst/>
          </a:prstGeom>
          <a:noFill/>
        </p:spPr>
        <p:txBody>
          <a:bodyPr wrap="square">
            <a:spAutoFit/>
          </a:bodyPr>
          <a:lstStyle/>
          <a:p>
            <a:pPr defTabSz="829178">
              <a:defRPr/>
            </a:pPr>
            <a:r>
              <a:rPr lang="it-IT" sz="1632" kern="0" dirty="0">
                <a:solidFill>
                  <a:srgbClr val="213C84"/>
                </a:solidFill>
                <a:latin typeface="Calibri"/>
              </a:rPr>
              <a:t>Voir l’édition 2026 de la brochure du CFF</a:t>
            </a:r>
          </a:p>
          <a:p>
            <a:pPr marL="673722" lvl="1" indent="-259133" defTabSz="829178">
              <a:buFont typeface="Courier New" panose="02070309020205020404" pitchFamily="49" charset="0"/>
              <a:buChar char="o"/>
              <a:defRPr/>
            </a:pPr>
            <a:r>
              <a:rPr lang="fr-FR" sz="1270" kern="0" dirty="0">
                <a:solidFill>
                  <a:srgbClr val="213C84"/>
                </a:solidFill>
                <a:latin typeface="Calibri"/>
              </a:rPr>
              <a:t>LES FORMATIONS LIÉES À LA FIABILITÉ</a:t>
            </a:r>
            <a:endParaRPr lang="it-IT" sz="1270" kern="0" dirty="0">
              <a:solidFill>
                <a:srgbClr val="213C84"/>
              </a:solidFill>
              <a:latin typeface="Calibri"/>
            </a:endParaRPr>
          </a:p>
        </p:txBody>
      </p:sp>
      <p:pic>
        <p:nvPicPr>
          <p:cNvPr id="15" name="Image 14">
            <a:extLst>
              <a:ext uri="{FF2B5EF4-FFF2-40B4-BE49-F238E27FC236}">
                <a16:creationId xmlns:a16="http://schemas.microsoft.com/office/drawing/2014/main" id="{B89481D7-8284-62D8-520D-858F51BAD625}"/>
              </a:ext>
            </a:extLst>
          </p:cNvPr>
          <p:cNvPicPr>
            <a:picLocks noChangeAspect="1"/>
          </p:cNvPicPr>
          <p:nvPr/>
        </p:nvPicPr>
        <p:blipFill>
          <a:blip r:embed="rId3"/>
          <a:stretch>
            <a:fillRect/>
          </a:stretch>
        </p:blipFill>
        <p:spPr>
          <a:xfrm>
            <a:off x="564687" y="3751592"/>
            <a:ext cx="1681588" cy="2372239"/>
          </a:xfrm>
          <a:prstGeom prst="rect">
            <a:avLst/>
          </a:prstGeom>
        </p:spPr>
      </p:pic>
      <p:sp>
        <p:nvSpPr>
          <p:cNvPr id="24" name="ZoneTexte 23">
            <a:extLst>
              <a:ext uri="{FF2B5EF4-FFF2-40B4-BE49-F238E27FC236}">
                <a16:creationId xmlns:a16="http://schemas.microsoft.com/office/drawing/2014/main" id="{FAAD5EE6-E9C7-87A1-4051-DE551D936CB6}"/>
              </a:ext>
            </a:extLst>
          </p:cNvPr>
          <p:cNvSpPr txBox="1"/>
          <p:nvPr/>
        </p:nvSpPr>
        <p:spPr>
          <a:xfrm>
            <a:off x="2519411" y="3806397"/>
            <a:ext cx="2747410" cy="2101601"/>
          </a:xfrm>
          <a:prstGeom prst="rect">
            <a:avLst/>
          </a:prstGeom>
          <a:noFill/>
        </p:spPr>
        <p:txBody>
          <a:bodyPr wrap="square">
            <a:spAutoFit/>
          </a:bodyPr>
          <a:lstStyle/>
          <a:p>
            <a:r>
              <a:rPr lang="fr-FR" sz="1632" b="1" kern="0" dirty="0">
                <a:solidFill>
                  <a:srgbClr val="213C84"/>
                </a:solidFill>
                <a:latin typeface="Calibri"/>
              </a:rPr>
              <a:t>Acteurs : </a:t>
            </a:r>
          </a:p>
          <a:p>
            <a:r>
              <a:rPr lang="fr-FR" sz="1632" kern="0" dirty="0">
                <a:solidFill>
                  <a:srgbClr val="213C84"/>
                </a:solidFill>
                <a:latin typeface="Calibri"/>
              </a:rPr>
              <a:t>ASTE, EUROSAE, SECTOR, CentraleSupélec, SERMA Technologies, SOPEMEA, SIA, H2P Solutions, CAP’TRONIC, LAAS CNRS, LGM </a:t>
            </a:r>
            <a:r>
              <a:rPr lang="fr-FR" sz="1632" kern="0" dirty="0" err="1">
                <a:solidFill>
                  <a:srgbClr val="213C84"/>
                </a:solidFill>
                <a:latin typeface="Calibri"/>
              </a:rPr>
              <a:t>Academy</a:t>
            </a:r>
            <a:r>
              <a:rPr lang="fr-FR" sz="1632" kern="0" dirty="0">
                <a:solidFill>
                  <a:srgbClr val="213C84"/>
                </a:solidFill>
                <a:latin typeface="Calibri"/>
              </a:rPr>
              <a:t>, Hooke Electronics, Université de Rouen.</a:t>
            </a:r>
          </a:p>
        </p:txBody>
      </p:sp>
      <p:pic>
        <p:nvPicPr>
          <p:cNvPr id="2" name="Image 1">
            <a:hlinkClick r:id="rId4"/>
            <a:extLst>
              <a:ext uri="{FF2B5EF4-FFF2-40B4-BE49-F238E27FC236}">
                <a16:creationId xmlns:a16="http://schemas.microsoft.com/office/drawing/2014/main" id="{FA92BE44-8ACB-D36F-C80A-633008A22662}"/>
              </a:ext>
            </a:extLst>
          </p:cNvPr>
          <p:cNvPicPr>
            <a:picLocks noChangeAspect="1"/>
          </p:cNvPicPr>
          <p:nvPr/>
        </p:nvPicPr>
        <p:blipFill>
          <a:blip r:embed="rId5"/>
          <a:stretch>
            <a:fillRect/>
          </a:stretch>
        </p:blipFill>
        <p:spPr>
          <a:xfrm>
            <a:off x="9893062" y="4052388"/>
            <a:ext cx="922367" cy="1305793"/>
          </a:xfrm>
          <a:prstGeom prst="rect">
            <a:avLst/>
          </a:prstGeom>
          <a:ln w="19050">
            <a:solidFill>
              <a:srgbClr val="213C84"/>
            </a:solidFill>
          </a:ln>
        </p:spPr>
      </p:pic>
      <p:sp>
        <p:nvSpPr>
          <p:cNvPr id="3" name="ZoneTexte 2">
            <a:extLst>
              <a:ext uri="{FF2B5EF4-FFF2-40B4-BE49-F238E27FC236}">
                <a16:creationId xmlns:a16="http://schemas.microsoft.com/office/drawing/2014/main" id="{620D1C2F-44C3-DB4E-24AD-D485D2F6A489}"/>
              </a:ext>
            </a:extLst>
          </p:cNvPr>
          <p:cNvSpPr txBox="1"/>
          <p:nvPr/>
        </p:nvSpPr>
        <p:spPr>
          <a:xfrm>
            <a:off x="9783214" y="3661660"/>
            <a:ext cx="1142569" cy="399212"/>
          </a:xfrm>
          <a:prstGeom prst="rect">
            <a:avLst/>
          </a:prstGeom>
          <a:noFill/>
        </p:spPr>
        <p:txBody>
          <a:bodyPr wrap="square">
            <a:spAutoFit/>
          </a:bodyPr>
          <a:lstStyle/>
          <a:p>
            <a:pPr algn="ctr"/>
            <a:r>
              <a:rPr lang="it-IT" sz="997" kern="0" dirty="0">
                <a:solidFill>
                  <a:srgbClr val="213C84"/>
                </a:solidFill>
                <a:latin typeface="Calibri"/>
                <a:hlinkClick r:id="rId4"/>
              </a:rPr>
              <a:t>Brochure des acteurs du CFF</a:t>
            </a:r>
            <a:endParaRPr lang="fr-FR" sz="997" dirty="0"/>
          </a:p>
        </p:txBody>
      </p:sp>
      <p:sp>
        <p:nvSpPr>
          <p:cNvPr id="8" name="ZoneTexte 7">
            <a:extLst>
              <a:ext uri="{FF2B5EF4-FFF2-40B4-BE49-F238E27FC236}">
                <a16:creationId xmlns:a16="http://schemas.microsoft.com/office/drawing/2014/main" id="{CF60FFE4-4E06-C733-65FF-426082042DCC}"/>
              </a:ext>
            </a:extLst>
          </p:cNvPr>
          <p:cNvSpPr txBox="1"/>
          <p:nvPr/>
        </p:nvSpPr>
        <p:spPr>
          <a:xfrm>
            <a:off x="379069" y="3342573"/>
            <a:ext cx="11306496" cy="371512"/>
          </a:xfrm>
          <a:prstGeom prst="rect">
            <a:avLst/>
          </a:prstGeom>
          <a:noFill/>
        </p:spPr>
        <p:txBody>
          <a:bodyPr wrap="square">
            <a:spAutoFit/>
          </a:bodyPr>
          <a:lstStyle/>
          <a:p>
            <a:pPr defTabSz="829178">
              <a:tabLst>
                <a:tab pos="328136" algn="l"/>
                <a:tab pos="2194772" algn="l"/>
              </a:tabLst>
              <a:defRPr/>
            </a:pPr>
            <a:r>
              <a:rPr lang="fr-FR" sz="1814" b="1" u="sng" kern="0" dirty="0">
                <a:solidFill>
                  <a:srgbClr val="213C84"/>
                </a:solidFill>
                <a:latin typeface="Calibri"/>
              </a:rPr>
              <a:t>Retrouver les formations sur la fiabilité des systèmes et des composants électroniques sur 1 même support :</a:t>
            </a:r>
          </a:p>
        </p:txBody>
      </p:sp>
    </p:spTree>
    <p:extLst>
      <p:ext uri="{BB962C8B-B14F-4D97-AF65-F5344CB8AC3E}">
        <p14:creationId xmlns:p14="http://schemas.microsoft.com/office/powerpoint/2010/main" val="1330245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3B917E7D-E7BB-C361-850C-5E217B5DA9B8}"/>
              </a:ext>
            </a:extLst>
          </p:cNvPr>
          <p:cNvSpPr>
            <a:spLocks noGrp="1"/>
          </p:cNvSpPr>
          <p:nvPr>
            <p:ph type="subTitle" idx="4"/>
          </p:nvPr>
        </p:nvSpPr>
        <p:spPr>
          <a:xfrm>
            <a:off x="3663488" y="813420"/>
            <a:ext cx="8022078" cy="301365"/>
          </a:xfrm>
        </p:spPr>
        <p:txBody>
          <a:bodyPr/>
          <a:lstStyle/>
          <a:p>
            <a:r>
              <a:rPr lang="fr-FR" sz="2176" dirty="0"/>
              <a:t>Axe 1 – Coordonner l’écosystème et renforcer les synergies</a:t>
            </a:r>
          </a:p>
        </p:txBody>
      </p:sp>
      <p:sp>
        <p:nvSpPr>
          <p:cNvPr id="4" name="Espace réservé du contenu 3">
            <a:extLst>
              <a:ext uri="{FF2B5EF4-FFF2-40B4-BE49-F238E27FC236}">
                <a16:creationId xmlns:a16="http://schemas.microsoft.com/office/drawing/2014/main" id="{8682569D-3347-6C52-80C1-121C4511E6BC}"/>
              </a:ext>
            </a:extLst>
          </p:cNvPr>
          <p:cNvSpPr>
            <a:spLocks noGrp="1"/>
          </p:cNvSpPr>
          <p:nvPr>
            <p:ph sz="quarter" idx="11"/>
          </p:nvPr>
        </p:nvSpPr>
        <p:spPr>
          <a:xfrm>
            <a:off x="531685" y="2075794"/>
            <a:ext cx="11153878" cy="3307241"/>
          </a:xfrm>
        </p:spPr>
        <p:txBody>
          <a:bodyPr>
            <a:normAutofit lnSpcReduction="10000"/>
          </a:bodyPr>
          <a:lstStyle/>
          <a:p>
            <a:pPr lvl="1">
              <a:tabLst>
                <a:tab pos="328136" algn="l"/>
                <a:tab pos="2194772" algn="l"/>
              </a:tabLst>
            </a:pPr>
            <a:r>
              <a:rPr lang="fr-FR" dirty="0"/>
              <a:t>Retrouvez toutes les informations sur la « Fiabilité » sur le site internet :</a:t>
            </a:r>
          </a:p>
          <a:p>
            <a:pPr lvl="2">
              <a:spcBef>
                <a:spcPts val="544"/>
              </a:spcBef>
              <a:spcAft>
                <a:spcPts val="544"/>
              </a:spcAft>
              <a:tabLst>
                <a:tab pos="328168" algn="l"/>
              </a:tabLst>
            </a:pPr>
            <a:r>
              <a:rPr lang="fr-FR" dirty="0"/>
              <a:t>NRTW *</a:t>
            </a:r>
          </a:p>
          <a:p>
            <a:pPr lvl="2">
              <a:spcBef>
                <a:spcPts val="544"/>
              </a:spcBef>
              <a:spcAft>
                <a:spcPts val="544"/>
              </a:spcAft>
              <a:tabLst>
                <a:tab pos="328168" algn="l"/>
              </a:tabLst>
            </a:pPr>
            <a:r>
              <a:rPr lang="fr-FR" dirty="0"/>
              <a:t>Rendez-vous Fiabilité du CFF</a:t>
            </a:r>
          </a:p>
          <a:p>
            <a:pPr lvl="2">
              <a:spcBef>
                <a:spcPts val="544"/>
              </a:spcBef>
              <a:spcAft>
                <a:spcPts val="544"/>
              </a:spcAft>
              <a:tabLst>
                <a:tab pos="328168" algn="l"/>
              </a:tabLst>
            </a:pPr>
            <a:r>
              <a:rPr lang="fr-FR" dirty="0"/>
              <a:t>Séminaires du CFF *</a:t>
            </a:r>
          </a:p>
          <a:p>
            <a:pPr lvl="2">
              <a:spcBef>
                <a:spcPts val="544"/>
              </a:spcBef>
              <a:spcAft>
                <a:spcPts val="544"/>
              </a:spcAft>
              <a:tabLst>
                <a:tab pos="328168" algn="l"/>
              </a:tabLst>
            </a:pPr>
            <a:r>
              <a:rPr lang="fr-FR" dirty="0"/>
              <a:t>Tech Hour</a:t>
            </a:r>
          </a:p>
          <a:p>
            <a:pPr lvl="2">
              <a:spcBef>
                <a:spcPts val="544"/>
              </a:spcBef>
              <a:spcAft>
                <a:spcPts val="544"/>
              </a:spcAft>
              <a:tabLst>
                <a:tab pos="328168" algn="l"/>
              </a:tabLst>
            </a:pPr>
            <a:r>
              <a:rPr lang="fr-FR" dirty="0"/>
              <a:t>Groupe de Travail du CFF</a:t>
            </a:r>
          </a:p>
          <a:p>
            <a:pPr lvl="2">
              <a:spcBef>
                <a:spcPts val="544"/>
              </a:spcBef>
              <a:spcAft>
                <a:spcPts val="544"/>
              </a:spcAft>
              <a:tabLst>
                <a:tab pos="328168" algn="l"/>
              </a:tabLst>
            </a:pPr>
            <a:r>
              <a:rPr lang="fr-FR" dirty="0"/>
              <a:t>Etudes bibliographiques</a:t>
            </a:r>
          </a:p>
          <a:p>
            <a:pPr lvl="2">
              <a:spcBef>
                <a:spcPts val="544"/>
              </a:spcBef>
              <a:spcAft>
                <a:spcPts val="544"/>
              </a:spcAft>
              <a:tabLst>
                <a:tab pos="328168" algn="l"/>
              </a:tabLst>
            </a:pPr>
            <a:r>
              <a:rPr lang="fr-FR" dirty="0"/>
              <a:t>Veilles technologiques</a:t>
            </a:r>
          </a:p>
          <a:p>
            <a:pPr lvl="2">
              <a:spcBef>
                <a:spcPts val="544"/>
              </a:spcBef>
              <a:spcAft>
                <a:spcPts val="544"/>
              </a:spcAft>
              <a:tabLst>
                <a:tab pos="328168" algn="l"/>
              </a:tabLst>
            </a:pPr>
            <a:r>
              <a:rPr lang="fr-FR" dirty="0"/>
              <a:t>Publications partenaires</a:t>
            </a:r>
          </a:p>
        </p:txBody>
      </p:sp>
      <p:sp>
        <p:nvSpPr>
          <p:cNvPr id="21" name="ZoneTexte 20">
            <a:extLst>
              <a:ext uri="{FF2B5EF4-FFF2-40B4-BE49-F238E27FC236}">
                <a16:creationId xmlns:a16="http://schemas.microsoft.com/office/drawing/2014/main" id="{2F308116-D227-BDF9-CB6E-CFE0DE467118}"/>
              </a:ext>
            </a:extLst>
          </p:cNvPr>
          <p:cNvSpPr txBox="1"/>
          <p:nvPr/>
        </p:nvSpPr>
        <p:spPr>
          <a:xfrm>
            <a:off x="1599465" y="1563348"/>
            <a:ext cx="8487657" cy="379820"/>
          </a:xfrm>
          <a:prstGeom prst="roundRect">
            <a:avLst/>
          </a:prstGeom>
          <a:solidFill>
            <a:srgbClr val="D9E1F3"/>
          </a:solidFill>
          <a:ln w="19050">
            <a:solidFill>
              <a:srgbClr val="213C84"/>
            </a:solidFill>
          </a:ln>
        </p:spPr>
        <p:txBody>
          <a:bodyPr wrap="square" rtlCol="0">
            <a:spAutoFit/>
          </a:bodyPr>
          <a:lstStyle/>
          <a:p>
            <a:pPr defTabSz="828975"/>
            <a:r>
              <a:rPr lang="fr-FR" sz="1631" b="1" dirty="0">
                <a:solidFill>
                  <a:srgbClr val="213C84"/>
                </a:solidFill>
                <a:latin typeface="Calibri"/>
              </a:rPr>
              <a:t>Objectif : Mettre à disposition et capitaliser toutes les informations sur la « Fiabilité ».</a:t>
            </a:r>
          </a:p>
        </p:txBody>
      </p:sp>
      <p:grpSp>
        <p:nvGrpSpPr>
          <p:cNvPr id="22" name="Groupe 21">
            <a:extLst>
              <a:ext uri="{FF2B5EF4-FFF2-40B4-BE49-F238E27FC236}">
                <a16:creationId xmlns:a16="http://schemas.microsoft.com/office/drawing/2014/main" id="{4A663A7B-D713-AF2D-051B-90BFD94C1B5C}"/>
              </a:ext>
            </a:extLst>
          </p:cNvPr>
          <p:cNvGrpSpPr/>
          <p:nvPr/>
        </p:nvGrpSpPr>
        <p:grpSpPr>
          <a:xfrm>
            <a:off x="8458513" y="2040008"/>
            <a:ext cx="2058625" cy="345652"/>
            <a:chOff x="1231069" y="3278090"/>
            <a:chExt cx="2270485" cy="381223"/>
          </a:xfrm>
        </p:grpSpPr>
        <p:sp>
          <p:nvSpPr>
            <p:cNvPr id="23" name="ZoneTexte 22">
              <a:extLst>
                <a:ext uri="{FF2B5EF4-FFF2-40B4-BE49-F238E27FC236}">
                  <a16:creationId xmlns:a16="http://schemas.microsoft.com/office/drawing/2014/main" id="{A3C7F480-5F40-9829-DBD8-4BD8FB3E85F3}"/>
                </a:ext>
              </a:extLst>
            </p:cNvPr>
            <p:cNvSpPr txBox="1"/>
            <p:nvPr/>
          </p:nvSpPr>
          <p:spPr>
            <a:xfrm>
              <a:off x="1231069" y="3278090"/>
              <a:ext cx="2024220" cy="378628"/>
            </a:xfrm>
            <a:prstGeom prst="rect">
              <a:avLst/>
            </a:prstGeom>
            <a:noFill/>
          </p:spPr>
          <p:txBody>
            <a:bodyPr wrap="square">
              <a:spAutoFit/>
            </a:bodyPr>
            <a:lstStyle/>
            <a:p>
              <a:pPr defTabSz="828975"/>
              <a:r>
                <a:rPr lang="fr-FR" sz="1631" u="sng" dirty="0">
                  <a:solidFill>
                    <a:srgbClr val="0563C1"/>
                  </a:solidFill>
                  <a:latin typeface="Calibri" panose="020F0502020204030204" pitchFamily="34" charset="0"/>
                  <a:ea typeface="Calibri" panose="020F0502020204030204" pitchFamily="34" charset="0"/>
                  <a:hlinkClick r:id="rId2"/>
                </a:rPr>
                <a:t>www.cff-fiabilite.fr</a:t>
              </a:r>
              <a:endParaRPr lang="fr-FR" sz="1631" dirty="0">
                <a:solidFill>
                  <a:prstClr val="black"/>
                </a:solidFill>
                <a:latin typeface="Calibri"/>
              </a:endParaRPr>
            </a:p>
          </p:txBody>
        </p:sp>
        <p:pic>
          <p:nvPicPr>
            <p:cNvPr id="24" name="Graphique 23" descr="Internet">
              <a:extLst>
                <a:ext uri="{FF2B5EF4-FFF2-40B4-BE49-F238E27FC236}">
                  <a16:creationId xmlns:a16="http://schemas.microsoft.com/office/drawing/2014/main" id="{728E19A1-384C-A4F0-CDC0-253DC256597A}"/>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3141554" y="3299313"/>
              <a:ext cx="360000" cy="360000"/>
            </a:xfrm>
            <a:prstGeom prst="rect">
              <a:avLst/>
            </a:prstGeom>
          </p:spPr>
        </p:pic>
      </p:grpSp>
      <p:pic>
        <p:nvPicPr>
          <p:cNvPr id="15" name="Image 14">
            <a:extLst>
              <a:ext uri="{FF2B5EF4-FFF2-40B4-BE49-F238E27FC236}">
                <a16:creationId xmlns:a16="http://schemas.microsoft.com/office/drawing/2014/main" id="{FA22FEBA-3470-9D74-6968-64633E151B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42731" y="2379354"/>
            <a:ext cx="2191507" cy="456903"/>
          </a:xfrm>
          <a:prstGeom prst="rect">
            <a:avLst/>
          </a:prstGeom>
          <a:solidFill>
            <a:schemeClr val="bg1"/>
          </a:solidFill>
          <a:ln w="25400">
            <a:solidFill>
              <a:srgbClr val="213C84"/>
            </a:solidFill>
          </a:ln>
          <a:effectLst>
            <a:outerShdw blurRad="50800" dist="38100" dir="2700000" algn="tl" rotWithShape="0">
              <a:prstClr val="black">
                <a:alpha val="40000"/>
              </a:prstClr>
            </a:outerShdw>
          </a:effectLst>
        </p:spPr>
      </p:pic>
      <p:pic>
        <p:nvPicPr>
          <p:cNvPr id="29" name="Image 28">
            <a:extLst>
              <a:ext uri="{FF2B5EF4-FFF2-40B4-BE49-F238E27FC236}">
                <a16:creationId xmlns:a16="http://schemas.microsoft.com/office/drawing/2014/main" id="{8110973E-39BE-573A-2BC9-1D6E6E85B0A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27832" y="2812302"/>
            <a:ext cx="2130710" cy="456903"/>
          </a:xfrm>
          <a:prstGeom prst="rect">
            <a:avLst/>
          </a:prstGeom>
          <a:effectLst>
            <a:outerShdw blurRad="50800" dist="38100" dir="2700000" algn="tl" rotWithShape="0">
              <a:prstClr val="black">
                <a:alpha val="40000"/>
              </a:prstClr>
            </a:outerShdw>
          </a:effectLst>
        </p:spPr>
      </p:pic>
      <p:pic>
        <p:nvPicPr>
          <p:cNvPr id="31" name="Image 30">
            <a:extLst>
              <a:ext uri="{FF2B5EF4-FFF2-40B4-BE49-F238E27FC236}">
                <a16:creationId xmlns:a16="http://schemas.microsoft.com/office/drawing/2014/main" id="{96FD1B81-1728-D0B9-5AE2-56BE7FCAA7A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450764" y="3170049"/>
            <a:ext cx="2015498" cy="456903"/>
          </a:xfrm>
          <a:prstGeom prst="rect">
            <a:avLst/>
          </a:prstGeom>
          <a:effectLst>
            <a:outerShdw blurRad="50800" dist="38100" dir="2700000" algn="tl" rotWithShape="0">
              <a:prstClr val="black">
                <a:alpha val="40000"/>
              </a:prstClr>
            </a:outerShdw>
          </a:effectLst>
        </p:spPr>
      </p:pic>
      <p:pic>
        <p:nvPicPr>
          <p:cNvPr id="32" name="Image 31">
            <a:extLst>
              <a:ext uri="{FF2B5EF4-FFF2-40B4-BE49-F238E27FC236}">
                <a16:creationId xmlns:a16="http://schemas.microsoft.com/office/drawing/2014/main" id="{27B91DA8-41C7-F2EB-E00F-06B86F9403C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8925924" y="3546267"/>
            <a:ext cx="1307330" cy="414477"/>
          </a:xfrm>
          <a:prstGeom prst="rect">
            <a:avLst/>
          </a:prstGeom>
          <a:ln w="19050">
            <a:solidFill>
              <a:srgbClr val="213C84"/>
            </a:solid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3" name="Image 2">
            <a:extLst>
              <a:ext uri="{FF2B5EF4-FFF2-40B4-BE49-F238E27FC236}">
                <a16:creationId xmlns:a16="http://schemas.microsoft.com/office/drawing/2014/main" id="{8689FFEF-0BE0-5BC1-825B-942B71C032D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442731" y="3792565"/>
            <a:ext cx="2600039" cy="1462522"/>
          </a:xfrm>
          <a:prstGeom prst="rect">
            <a:avLst/>
          </a:prstGeom>
          <a:effectLst>
            <a:outerShdw blurRad="50800" dist="38100" dir="2700000" algn="tl" rotWithShape="0">
              <a:prstClr val="black">
                <a:alpha val="40000"/>
              </a:prstClr>
            </a:outerShdw>
          </a:effectLst>
        </p:spPr>
      </p:pic>
      <p:sp>
        <p:nvSpPr>
          <p:cNvPr id="5" name="ZoneTexte 4">
            <a:extLst>
              <a:ext uri="{FF2B5EF4-FFF2-40B4-BE49-F238E27FC236}">
                <a16:creationId xmlns:a16="http://schemas.microsoft.com/office/drawing/2014/main" id="{43AC8744-3913-A56B-FEC6-6462E64FF7E7}"/>
              </a:ext>
            </a:extLst>
          </p:cNvPr>
          <p:cNvSpPr txBox="1"/>
          <p:nvPr/>
        </p:nvSpPr>
        <p:spPr>
          <a:xfrm>
            <a:off x="9620011" y="4326993"/>
            <a:ext cx="2418438" cy="594906"/>
          </a:xfrm>
          <a:prstGeom prst="rect">
            <a:avLst/>
          </a:prstGeom>
          <a:solidFill>
            <a:srgbClr val="C00000"/>
          </a:solidFill>
        </p:spPr>
        <p:txBody>
          <a:bodyPr wrap="square" rtlCol="0">
            <a:spAutoFit/>
          </a:bodyPr>
          <a:lstStyle/>
          <a:p>
            <a:pPr algn="ctr">
              <a:lnSpc>
                <a:spcPct val="90000"/>
              </a:lnSpc>
              <a:spcBef>
                <a:spcPts val="907"/>
              </a:spcBef>
            </a:pPr>
            <a:r>
              <a:rPr lang="fr-FR" sz="1814" b="1" dirty="0">
                <a:solidFill>
                  <a:schemeClr val="bg1"/>
                </a:solidFill>
              </a:rPr>
              <a:t>Des ressources disponibles pour tous</a:t>
            </a:r>
          </a:p>
        </p:txBody>
      </p:sp>
      <p:sp>
        <p:nvSpPr>
          <p:cNvPr id="6" name="Rectangle 5">
            <a:extLst>
              <a:ext uri="{FF2B5EF4-FFF2-40B4-BE49-F238E27FC236}">
                <a16:creationId xmlns:a16="http://schemas.microsoft.com/office/drawing/2014/main" id="{50C78966-67C0-44E5-CEBB-1656232AF5E7}"/>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Ressources documentaires</a:t>
            </a:r>
          </a:p>
        </p:txBody>
      </p:sp>
      <p:grpSp>
        <p:nvGrpSpPr>
          <p:cNvPr id="12" name="Groupe 11">
            <a:extLst>
              <a:ext uri="{FF2B5EF4-FFF2-40B4-BE49-F238E27FC236}">
                <a16:creationId xmlns:a16="http://schemas.microsoft.com/office/drawing/2014/main" id="{BE80B4D8-D4B5-BB11-7901-54BD85C56EA2}"/>
              </a:ext>
            </a:extLst>
          </p:cNvPr>
          <p:cNvGrpSpPr>
            <a:grpSpLocks noChangeAspect="1"/>
          </p:cNvGrpSpPr>
          <p:nvPr/>
        </p:nvGrpSpPr>
        <p:grpSpPr>
          <a:xfrm>
            <a:off x="1383795" y="258949"/>
            <a:ext cx="489673" cy="489673"/>
            <a:chOff x="7136943" y="3027249"/>
            <a:chExt cx="1080000" cy="1080000"/>
          </a:xfrm>
        </p:grpSpPr>
        <p:sp>
          <p:nvSpPr>
            <p:cNvPr id="13" name="Ellipse 12">
              <a:extLst>
                <a:ext uri="{FF2B5EF4-FFF2-40B4-BE49-F238E27FC236}">
                  <a16:creationId xmlns:a16="http://schemas.microsoft.com/office/drawing/2014/main" id="{95853284-30E5-801B-01BE-70141A8CA5D2}"/>
                </a:ext>
              </a:extLst>
            </p:cNvPr>
            <p:cNvSpPr>
              <a:spLocks noChangeAspect="1"/>
            </p:cNvSpPr>
            <p:nvPr/>
          </p:nvSpPr>
          <p:spPr>
            <a:xfrm>
              <a:off x="7136943" y="3027249"/>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8975"/>
              <a:endParaRPr lang="fr-FR" sz="1631">
                <a:solidFill>
                  <a:prstClr val="white"/>
                </a:solidFill>
                <a:latin typeface="Calibri"/>
              </a:endParaRPr>
            </a:p>
          </p:txBody>
        </p:sp>
        <p:pic>
          <p:nvPicPr>
            <p:cNvPr id="14" name="Image 13">
              <a:extLst>
                <a:ext uri="{FF2B5EF4-FFF2-40B4-BE49-F238E27FC236}">
                  <a16:creationId xmlns:a16="http://schemas.microsoft.com/office/drawing/2014/main" id="{3ECA35A2-C4DC-8DD4-CC35-96F8AEDAE38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301163" y="3206047"/>
              <a:ext cx="751559" cy="720000"/>
            </a:xfrm>
            <a:prstGeom prst="rect">
              <a:avLst/>
            </a:prstGeom>
          </p:spPr>
        </p:pic>
      </p:grpSp>
      <p:sp>
        <p:nvSpPr>
          <p:cNvPr id="17" name="ZoneTexte 16">
            <a:extLst>
              <a:ext uri="{FF2B5EF4-FFF2-40B4-BE49-F238E27FC236}">
                <a16:creationId xmlns:a16="http://schemas.microsoft.com/office/drawing/2014/main" id="{1DD33EC9-532C-9827-7FB6-37B425861167}"/>
              </a:ext>
            </a:extLst>
          </p:cNvPr>
          <p:cNvSpPr txBox="1"/>
          <p:nvPr/>
        </p:nvSpPr>
        <p:spPr>
          <a:xfrm>
            <a:off x="104249" y="6059315"/>
            <a:ext cx="3576300" cy="287771"/>
          </a:xfrm>
          <a:prstGeom prst="rect">
            <a:avLst/>
          </a:prstGeom>
          <a:noFill/>
        </p:spPr>
        <p:txBody>
          <a:bodyPr wrap="none" rtlCol="0">
            <a:spAutoFit/>
          </a:bodyPr>
          <a:lstStyle/>
          <a:p>
            <a:r>
              <a:rPr lang="fr-FR" sz="1270" dirty="0">
                <a:solidFill>
                  <a:srgbClr val="002060"/>
                </a:solidFill>
              </a:rPr>
              <a:t>* Avec un accès privilégié pour les membres du CFF</a:t>
            </a:r>
          </a:p>
        </p:txBody>
      </p:sp>
    </p:spTree>
    <p:extLst>
      <p:ext uri="{BB962C8B-B14F-4D97-AF65-F5344CB8AC3E}">
        <p14:creationId xmlns:p14="http://schemas.microsoft.com/office/powerpoint/2010/main" val="2202959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11">
            <a:extLst>
              <a:ext uri="{FF2B5EF4-FFF2-40B4-BE49-F238E27FC236}">
                <a16:creationId xmlns:a16="http://schemas.microsoft.com/office/drawing/2014/main" id="{A4A115AC-54A5-C7A6-02AC-B47084B43BDC}"/>
              </a:ext>
            </a:extLst>
          </p:cNvPr>
          <p:cNvSpPr>
            <a:spLocks noGrp="1"/>
          </p:cNvSpPr>
          <p:nvPr>
            <p:ph type="subTitle" idx="4"/>
          </p:nvPr>
        </p:nvSpPr>
        <p:spPr>
          <a:xfrm>
            <a:off x="2750304" y="813345"/>
            <a:ext cx="8934736" cy="301365"/>
          </a:xfrm>
        </p:spPr>
        <p:txBody>
          <a:bodyPr/>
          <a:lstStyle/>
          <a:p>
            <a:r>
              <a:rPr lang="fr-FR" sz="2176" dirty="0"/>
              <a:t>Axe 2 – Renforcer la fiabilité des industriels en offrant des services d’expertise </a:t>
            </a:r>
          </a:p>
        </p:txBody>
      </p:sp>
      <p:sp>
        <p:nvSpPr>
          <p:cNvPr id="2" name="Rectangle : coins arrondis 1">
            <a:extLst>
              <a:ext uri="{FF2B5EF4-FFF2-40B4-BE49-F238E27FC236}">
                <a16:creationId xmlns:a16="http://schemas.microsoft.com/office/drawing/2014/main" id="{D61EEC86-6EB3-785D-1D85-0FAFE19138CA}"/>
              </a:ext>
            </a:extLst>
          </p:cNvPr>
          <p:cNvSpPr/>
          <p:nvPr/>
        </p:nvSpPr>
        <p:spPr>
          <a:xfrm>
            <a:off x="1599464" y="2422535"/>
            <a:ext cx="8934736" cy="3257985"/>
          </a:xfrm>
          <a:prstGeom prst="roundRect">
            <a:avLst/>
          </a:prstGeom>
          <a:solidFill>
            <a:srgbClr val="D2DEEF"/>
          </a:solidFill>
          <a:ln>
            <a:solidFill>
              <a:srgbClr val="213C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8975"/>
            <a:endParaRPr lang="fr-FR" sz="1631" dirty="0">
              <a:solidFill>
                <a:prstClr val="white"/>
              </a:solidFill>
              <a:latin typeface="Calibri"/>
            </a:endParaRPr>
          </a:p>
        </p:txBody>
      </p:sp>
      <p:sp>
        <p:nvSpPr>
          <p:cNvPr id="3" name="Rectangle : coins arrondis 2">
            <a:extLst>
              <a:ext uri="{FF2B5EF4-FFF2-40B4-BE49-F238E27FC236}">
                <a16:creationId xmlns:a16="http://schemas.microsoft.com/office/drawing/2014/main" id="{14955386-8797-F98A-0022-3364A2B04CB0}"/>
              </a:ext>
            </a:extLst>
          </p:cNvPr>
          <p:cNvSpPr/>
          <p:nvPr/>
        </p:nvSpPr>
        <p:spPr>
          <a:xfrm>
            <a:off x="7661347" y="3297630"/>
            <a:ext cx="2583187" cy="1925523"/>
          </a:xfrm>
          <a:prstGeom prst="roundRect">
            <a:avLst/>
          </a:prstGeom>
          <a:solidFill>
            <a:schemeClr val="bg2">
              <a:alpha val="52000"/>
            </a:schemeClr>
          </a:solidFill>
          <a:ln>
            <a:solidFill>
              <a:srgbClr val="223D84"/>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lstStyle/>
          <a:p>
            <a:pPr algn="ctr" defTabSz="828975"/>
            <a:r>
              <a:rPr lang="fr-FR" sz="1269" dirty="0">
                <a:solidFill>
                  <a:srgbClr val="213C84"/>
                </a:solidFill>
                <a:latin typeface="Calibri"/>
              </a:rPr>
              <a:t>Le but de ce </a:t>
            </a:r>
            <a:r>
              <a:rPr lang="fr-FR" sz="1269" b="1" dirty="0">
                <a:solidFill>
                  <a:srgbClr val="213C84"/>
                </a:solidFill>
                <a:latin typeface="Calibri"/>
              </a:rPr>
              <a:t>Séminaire CFF</a:t>
            </a:r>
            <a:r>
              <a:rPr lang="fr-FR" sz="1269" dirty="0">
                <a:solidFill>
                  <a:srgbClr val="213C84"/>
                </a:solidFill>
                <a:latin typeface="Calibri"/>
              </a:rPr>
              <a:t> * est de partager les compétences au sein de la communauté CFF et de faire intervenir les industriels pour connaître leurs besoins en termes de fiabilité des systèmes et des composants électroniques.</a:t>
            </a:r>
          </a:p>
        </p:txBody>
      </p:sp>
      <p:sp>
        <p:nvSpPr>
          <p:cNvPr id="16" name="ZoneTexte 15">
            <a:extLst>
              <a:ext uri="{FF2B5EF4-FFF2-40B4-BE49-F238E27FC236}">
                <a16:creationId xmlns:a16="http://schemas.microsoft.com/office/drawing/2014/main" id="{B2790E1B-E2F2-E9DD-7892-9426D97D2A19}"/>
              </a:ext>
            </a:extLst>
          </p:cNvPr>
          <p:cNvSpPr txBox="1"/>
          <p:nvPr/>
        </p:nvSpPr>
        <p:spPr>
          <a:xfrm>
            <a:off x="7661345" y="2582817"/>
            <a:ext cx="2583188" cy="535230"/>
          </a:xfrm>
          <a:prstGeom prst="rect">
            <a:avLst/>
          </a:prstGeom>
          <a:solidFill>
            <a:schemeClr val="bg1"/>
          </a:solidFill>
          <a:ln w="25400">
            <a:solidFill>
              <a:srgbClr val="213C84"/>
            </a:solidFill>
          </a:ln>
        </p:spPr>
        <p:txBody>
          <a:bodyPr wrap="square" tIns="0" bIns="0" anchor="ctr" anchorCtr="0">
            <a:noAutofit/>
          </a:bodyPr>
          <a:lstStyle/>
          <a:p>
            <a:pPr algn="ctr" defTabSz="828975" fontAlgn="base">
              <a:lnSpc>
                <a:spcPts val="1414"/>
              </a:lnSpc>
            </a:pPr>
            <a:r>
              <a:rPr lang="fr-FR" sz="2175" b="1" dirty="0">
                <a:solidFill>
                  <a:srgbClr val="213C84"/>
                </a:solidFill>
                <a:latin typeface="Calibri"/>
              </a:rPr>
              <a:t>Les Séminaires CFF</a:t>
            </a:r>
            <a:endParaRPr lang="fr-FR" sz="1450" b="1" dirty="0">
              <a:solidFill>
                <a:srgbClr val="213C84"/>
              </a:solidFill>
              <a:latin typeface="Calibri" panose="020F0502020204030204" pitchFamily="34" charset="0"/>
              <a:ea typeface="Calibri" panose="020F0502020204030204" pitchFamily="34" charset="0"/>
            </a:endParaRPr>
          </a:p>
        </p:txBody>
      </p:sp>
      <p:sp>
        <p:nvSpPr>
          <p:cNvPr id="17" name="ZoneTexte 16">
            <a:extLst>
              <a:ext uri="{FF2B5EF4-FFF2-40B4-BE49-F238E27FC236}">
                <a16:creationId xmlns:a16="http://schemas.microsoft.com/office/drawing/2014/main" id="{A145B6E0-4BC5-62BB-27BC-0F1BFCEB12E6}"/>
              </a:ext>
            </a:extLst>
          </p:cNvPr>
          <p:cNvSpPr txBox="1"/>
          <p:nvPr/>
        </p:nvSpPr>
        <p:spPr>
          <a:xfrm>
            <a:off x="7810216" y="5247680"/>
            <a:ext cx="2285447" cy="427233"/>
          </a:xfrm>
          <a:prstGeom prst="rect">
            <a:avLst/>
          </a:prstGeom>
          <a:noFill/>
        </p:spPr>
        <p:txBody>
          <a:bodyPr wrap="square">
            <a:spAutoFit/>
          </a:bodyPr>
          <a:lstStyle/>
          <a:p>
            <a:pPr algn="ctr" defTabSz="828975">
              <a:defRPr/>
            </a:pPr>
            <a:r>
              <a:rPr lang="fr-FR" sz="907" dirty="0">
                <a:solidFill>
                  <a:srgbClr val="213C84"/>
                </a:solidFill>
                <a:latin typeface="Calibri"/>
              </a:rPr>
              <a:t>* Exclusivement réservé aux membres CFF</a:t>
            </a:r>
          </a:p>
          <a:p>
            <a:pPr algn="ctr" defTabSz="828975">
              <a:defRPr/>
            </a:pPr>
            <a:r>
              <a:rPr lang="fr-FR" sz="1269" kern="0" dirty="0">
                <a:solidFill>
                  <a:srgbClr val="C00000"/>
                </a:solidFill>
                <a:latin typeface="Calibri"/>
              </a:rPr>
              <a:t>3 fois par an</a:t>
            </a:r>
          </a:p>
        </p:txBody>
      </p:sp>
      <p:grpSp>
        <p:nvGrpSpPr>
          <p:cNvPr id="31" name="Groupe 30">
            <a:extLst>
              <a:ext uri="{FF2B5EF4-FFF2-40B4-BE49-F238E27FC236}">
                <a16:creationId xmlns:a16="http://schemas.microsoft.com/office/drawing/2014/main" id="{7DB49D24-537E-560B-E0F2-19FB38BD3367}"/>
              </a:ext>
            </a:extLst>
          </p:cNvPr>
          <p:cNvGrpSpPr/>
          <p:nvPr/>
        </p:nvGrpSpPr>
        <p:grpSpPr>
          <a:xfrm>
            <a:off x="4752112" y="2582817"/>
            <a:ext cx="2583583" cy="3082104"/>
            <a:chOff x="3871314" y="3994852"/>
            <a:chExt cx="2849892" cy="3399797"/>
          </a:xfrm>
        </p:grpSpPr>
        <p:sp>
          <p:nvSpPr>
            <p:cNvPr id="32" name="ZoneTexte 31">
              <a:extLst>
                <a:ext uri="{FF2B5EF4-FFF2-40B4-BE49-F238E27FC236}">
                  <a16:creationId xmlns:a16="http://schemas.microsoft.com/office/drawing/2014/main" id="{CEF6D2EB-B9FF-F983-4F4C-BC479541DABB}"/>
                </a:ext>
              </a:extLst>
            </p:cNvPr>
            <p:cNvSpPr txBox="1"/>
            <p:nvPr/>
          </p:nvSpPr>
          <p:spPr>
            <a:xfrm>
              <a:off x="3871314" y="3994852"/>
              <a:ext cx="2849456" cy="590400"/>
            </a:xfrm>
            <a:prstGeom prst="rect">
              <a:avLst/>
            </a:prstGeom>
            <a:solidFill>
              <a:schemeClr val="bg1"/>
            </a:solidFill>
            <a:ln w="25400">
              <a:solidFill>
                <a:srgbClr val="213C84"/>
              </a:solidFill>
            </a:ln>
          </p:spPr>
          <p:txBody>
            <a:bodyPr wrap="square" anchor="ctr" anchorCtr="0">
              <a:noAutofit/>
            </a:bodyPr>
            <a:lstStyle>
              <a:defPPr>
                <a:defRPr lang="fr-FR"/>
              </a:defPPr>
              <a:lvl1pPr algn="ctr" fontAlgn="base">
                <a:lnSpc>
                  <a:spcPts val="1560"/>
                </a:lnSpc>
                <a:defRPr sz="2400" b="1">
                  <a:solidFill>
                    <a:srgbClr val="213C84"/>
                  </a:solidFill>
                  <a:effectLst/>
                </a:defRPr>
              </a:lvl1pPr>
            </a:lstStyle>
            <a:p>
              <a:pPr defTabSz="828975">
                <a:lnSpc>
                  <a:spcPts val="1414"/>
                </a:lnSpc>
              </a:pPr>
              <a:endParaRPr lang="fr-FR" sz="2175" dirty="0">
                <a:latin typeface="Calibri"/>
              </a:endParaRPr>
            </a:p>
          </p:txBody>
        </p:sp>
        <p:pic>
          <p:nvPicPr>
            <p:cNvPr id="33" name="Image 32">
              <a:extLst>
                <a:ext uri="{FF2B5EF4-FFF2-40B4-BE49-F238E27FC236}">
                  <a16:creationId xmlns:a16="http://schemas.microsoft.com/office/drawing/2014/main" id="{870C954E-D4B1-7590-FF41-857E7DF61A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10042" y="4051033"/>
              <a:ext cx="2772000" cy="478038"/>
            </a:xfrm>
            <a:prstGeom prst="rect">
              <a:avLst/>
            </a:prstGeom>
            <a:ln>
              <a:noFill/>
            </a:ln>
            <a:effectLst/>
          </p:spPr>
        </p:pic>
        <p:sp>
          <p:nvSpPr>
            <p:cNvPr id="34" name="Rectangle : coins arrondis 33">
              <a:extLst>
                <a:ext uri="{FF2B5EF4-FFF2-40B4-BE49-F238E27FC236}">
                  <a16:creationId xmlns:a16="http://schemas.microsoft.com/office/drawing/2014/main" id="{D87554C7-4339-F94C-D07C-86716CA8A617}"/>
                </a:ext>
              </a:extLst>
            </p:cNvPr>
            <p:cNvSpPr/>
            <p:nvPr/>
          </p:nvSpPr>
          <p:spPr>
            <a:xfrm>
              <a:off x="3871751" y="4777541"/>
              <a:ext cx="2849455" cy="2124000"/>
            </a:xfrm>
            <a:prstGeom prst="roundRect">
              <a:avLst/>
            </a:prstGeom>
            <a:solidFill>
              <a:schemeClr val="bg2">
                <a:alpha val="52000"/>
              </a:schemeClr>
            </a:solidFill>
            <a:ln>
              <a:solidFill>
                <a:srgbClr val="223D84"/>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lstStyle/>
            <a:p>
              <a:pPr algn="ctr" defTabSz="828975"/>
              <a:r>
                <a:rPr lang="fr-FR" sz="1269" dirty="0">
                  <a:solidFill>
                    <a:srgbClr val="213C84"/>
                  </a:solidFill>
                  <a:latin typeface="Calibri"/>
                </a:rPr>
                <a:t>Les </a:t>
              </a:r>
              <a:r>
                <a:rPr lang="fr-FR" sz="1269" b="1" dirty="0">
                  <a:solidFill>
                    <a:srgbClr val="213C84"/>
                  </a:solidFill>
                  <a:latin typeface="Calibri"/>
                </a:rPr>
                <a:t>Rendez-Vous Fiabilité du CFF </a:t>
              </a:r>
              <a:r>
                <a:rPr lang="fr-FR" sz="1269" dirty="0">
                  <a:solidFill>
                    <a:srgbClr val="213C84"/>
                  </a:solidFill>
                  <a:latin typeface="Calibri"/>
                </a:rPr>
                <a:t>sont un évènement mensuel, organisé en visioconférence. Cette saison se concentre sur des thèses en cours en lien avec la fiabilité des systèmes et des composants électroniques.</a:t>
              </a:r>
              <a:endParaRPr lang="fr-FR" sz="1269" dirty="0">
                <a:solidFill>
                  <a:srgbClr val="213C84"/>
                </a:solidFill>
                <a:latin typeface="Calibri" panose="020F0502020204030204" pitchFamily="34" charset="0"/>
                <a:ea typeface="Calibri" panose="020F0502020204030204" pitchFamily="34" charset="0"/>
              </a:endParaRPr>
            </a:p>
          </p:txBody>
        </p:sp>
        <p:sp>
          <p:nvSpPr>
            <p:cNvPr id="35" name="ZoneTexte 34">
              <a:extLst>
                <a:ext uri="{FF2B5EF4-FFF2-40B4-BE49-F238E27FC236}">
                  <a16:creationId xmlns:a16="http://schemas.microsoft.com/office/drawing/2014/main" id="{6D53C71C-CA9A-5743-C78F-2959ED08879F}"/>
                </a:ext>
              </a:extLst>
            </p:cNvPr>
            <p:cNvSpPr txBox="1"/>
            <p:nvPr/>
          </p:nvSpPr>
          <p:spPr>
            <a:xfrm>
              <a:off x="3871534" y="6923378"/>
              <a:ext cx="2849455" cy="471271"/>
            </a:xfrm>
            <a:prstGeom prst="rect">
              <a:avLst/>
            </a:prstGeom>
            <a:noFill/>
          </p:spPr>
          <p:txBody>
            <a:bodyPr wrap="square">
              <a:spAutoFit/>
            </a:bodyPr>
            <a:lstStyle/>
            <a:p>
              <a:pPr algn="ctr" defTabSz="828975">
                <a:defRPr/>
              </a:pPr>
              <a:r>
                <a:rPr lang="fr-FR" sz="907" dirty="0">
                  <a:solidFill>
                    <a:srgbClr val="213C84"/>
                  </a:solidFill>
                  <a:latin typeface="Calibri"/>
                </a:rPr>
                <a:t>Accès gratuit en visioconférence. Durée 1h.</a:t>
              </a:r>
            </a:p>
            <a:p>
              <a:pPr algn="ctr" defTabSz="828975">
                <a:defRPr/>
              </a:pPr>
              <a:r>
                <a:rPr lang="fr-FR" sz="1269" kern="0" dirty="0">
                  <a:solidFill>
                    <a:srgbClr val="C00000"/>
                  </a:solidFill>
                  <a:latin typeface="Calibri"/>
                </a:rPr>
                <a:t>4 fois par an</a:t>
              </a:r>
            </a:p>
          </p:txBody>
        </p:sp>
      </p:grpSp>
      <p:grpSp>
        <p:nvGrpSpPr>
          <p:cNvPr id="36" name="Groupe 35">
            <a:extLst>
              <a:ext uri="{FF2B5EF4-FFF2-40B4-BE49-F238E27FC236}">
                <a16:creationId xmlns:a16="http://schemas.microsoft.com/office/drawing/2014/main" id="{77300968-58F3-6A7B-EEF3-D6C51FB1DC28}"/>
              </a:ext>
            </a:extLst>
          </p:cNvPr>
          <p:cNvGrpSpPr/>
          <p:nvPr/>
        </p:nvGrpSpPr>
        <p:grpSpPr>
          <a:xfrm>
            <a:off x="1891097" y="2568866"/>
            <a:ext cx="2609940" cy="3109919"/>
            <a:chOff x="715393" y="3994852"/>
            <a:chExt cx="2878966" cy="3430480"/>
          </a:xfrm>
        </p:grpSpPr>
        <p:sp>
          <p:nvSpPr>
            <p:cNvPr id="37" name="Rectangle : coins arrondis 36">
              <a:extLst>
                <a:ext uri="{FF2B5EF4-FFF2-40B4-BE49-F238E27FC236}">
                  <a16:creationId xmlns:a16="http://schemas.microsoft.com/office/drawing/2014/main" id="{43ADA2B1-040A-A42B-72F1-DB0D5740B381}"/>
                </a:ext>
              </a:extLst>
            </p:cNvPr>
            <p:cNvSpPr/>
            <p:nvPr/>
          </p:nvSpPr>
          <p:spPr>
            <a:xfrm>
              <a:off x="715393" y="4747849"/>
              <a:ext cx="2849455" cy="2124000"/>
            </a:xfrm>
            <a:prstGeom prst="roundRect">
              <a:avLst/>
            </a:prstGeom>
            <a:solidFill>
              <a:schemeClr val="bg2">
                <a:alpha val="52000"/>
              </a:schemeClr>
            </a:solidFill>
            <a:ln>
              <a:solidFill>
                <a:srgbClr val="223D84"/>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lstStyle/>
            <a:p>
              <a:pPr algn="ctr" defTabSz="828975">
                <a:defRPr/>
              </a:pPr>
              <a:r>
                <a:rPr lang="fr-FR" sz="1269" kern="0" dirty="0">
                  <a:solidFill>
                    <a:srgbClr val="213C84"/>
                  </a:solidFill>
                  <a:latin typeface="Calibri"/>
                </a:rPr>
                <a:t>Le </a:t>
              </a:r>
              <a:r>
                <a:rPr lang="fr-FR" sz="1269" b="1" kern="0" dirty="0">
                  <a:solidFill>
                    <a:srgbClr val="213C84"/>
                  </a:solidFill>
                  <a:latin typeface="Calibri"/>
                </a:rPr>
                <a:t>NRTW</a:t>
              </a:r>
              <a:r>
                <a:rPr lang="fr-FR" sz="1269" kern="0" dirty="0">
                  <a:solidFill>
                    <a:srgbClr val="213C84"/>
                  </a:solidFill>
                  <a:latin typeface="Calibri"/>
                </a:rPr>
                <a:t> (National </a:t>
              </a:r>
              <a:r>
                <a:rPr lang="fr-FR" sz="1269" kern="0" dirty="0" err="1">
                  <a:solidFill>
                    <a:srgbClr val="213C84"/>
                  </a:solidFill>
                  <a:latin typeface="Calibri"/>
                </a:rPr>
                <a:t>Reliability</a:t>
              </a:r>
              <a:r>
                <a:rPr lang="fr-FR" sz="1269" kern="0" dirty="0">
                  <a:solidFill>
                    <a:srgbClr val="213C84"/>
                  </a:solidFill>
                  <a:latin typeface="Calibri"/>
                </a:rPr>
                <a:t> Technology Workshop) se veut un espace d’échanges et de rencontres des acteurs de la fiabilité. </a:t>
              </a:r>
            </a:p>
          </p:txBody>
        </p:sp>
        <p:pic>
          <p:nvPicPr>
            <p:cNvPr id="38" name="Image 37">
              <a:extLst>
                <a:ext uri="{FF2B5EF4-FFF2-40B4-BE49-F238E27FC236}">
                  <a16:creationId xmlns:a16="http://schemas.microsoft.com/office/drawing/2014/main" id="{5FDAC2E5-D215-1853-A941-BCC7063A55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1779" y="3994852"/>
              <a:ext cx="2832580" cy="590560"/>
            </a:xfrm>
            <a:prstGeom prst="rect">
              <a:avLst/>
            </a:prstGeom>
            <a:solidFill>
              <a:schemeClr val="bg1"/>
            </a:solidFill>
            <a:ln w="25400">
              <a:solidFill>
                <a:srgbClr val="213C84"/>
              </a:solidFill>
            </a:ln>
          </p:spPr>
        </p:pic>
        <p:sp>
          <p:nvSpPr>
            <p:cNvPr id="39" name="ZoneTexte 38">
              <a:extLst>
                <a:ext uri="{FF2B5EF4-FFF2-40B4-BE49-F238E27FC236}">
                  <a16:creationId xmlns:a16="http://schemas.microsoft.com/office/drawing/2014/main" id="{C67F6919-E21D-A3EB-1F83-507D93A04600}"/>
                </a:ext>
              </a:extLst>
            </p:cNvPr>
            <p:cNvSpPr txBox="1"/>
            <p:nvPr/>
          </p:nvSpPr>
          <p:spPr>
            <a:xfrm>
              <a:off x="979873" y="6892598"/>
              <a:ext cx="2368625" cy="532734"/>
            </a:xfrm>
            <a:prstGeom prst="rect">
              <a:avLst/>
            </a:prstGeom>
            <a:noFill/>
          </p:spPr>
          <p:txBody>
            <a:bodyPr wrap="square">
              <a:spAutoFit/>
            </a:bodyPr>
            <a:lstStyle/>
            <a:p>
              <a:pPr algn="ctr" defTabSz="828975">
                <a:defRPr/>
              </a:pPr>
              <a:r>
                <a:rPr lang="fr-FR" sz="907" kern="0" dirty="0">
                  <a:solidFill>
                    <a:srgbClr val="213C84"/>
                  </a:solidFill>
                  <a:latin typeface="Calibri"/>
                </a:rPr>
                <a:t>Evènement en présentiel.</a:t>
              </a:r>
              <a:r>
                <a:rPr lang="fr-FR" sz="1269" kern="0" dirty="0">
                  <a:solidFill>
                    <a:srgbClr val="213C84"/>
                  </a:solidFill>
                  <a:latin typeface="Calibri"/>
                </a:rPr>
                <a:t> </a:t>
              </a:r>
              <a:r>
                <a:rPr lang="fr-FR" sz="907" kern="0" dirty="0">
                  <a:solidFill>
                    <a:srgbClr val="213C84"/>
                  </a:solidFill>
                  <a:latin typeface="Calibri"/>
                </a:rPr>
                <a:t>Accès payant.</a:t>
              </a:r>
            </a:p>
            <a:p>
              <a:pPr algn="ctr" defTabSz="828975">
                <a:defRPr/>
              </a:pPr>
              <a:r>
                <a:rPr lang="fr-FR" sz="1269" kern="0" dirty="0">
                  <a:solidFill>
                    <a:srgbClr val="C00000"/>
                  </a:solidFill>
                  <a:latin typeface="Calibri" panose="020F0502020204030204" pitchFamily="34" charset="0"/>
                  <a:ea typeface="Calibri" panose="020F0502020204030204" pitchFamily="34" charset="0"/>
                </a:rPr>
                <a:t>1 fois par an</a:t>
              </a:r>
            </a:p>
          </p:txBody>
        </p:sp>
      </p:grpSp>
      <p:sp>
        <p:nvSpPr>
          <p:cNvPr id="40" name="ZoneTexte 39">
            <a:extLst>
              <a:ext uri="{FF2B5EF4-FFF2-40B4-BE49-F238E27FC236}">
                <a16:creationId xmlns:a16="http://schemas.microsoft.com/office/drawing/2014/main" id="{A13F7A8A-54C6-1B27-DAFE-3E506A95BA2B}"/>
              </a:ext>
            </a:extLst>
          </p:cNvPr>
          <p:cNvSpPr txBox="1"/>
          <p:nvPr/>
        </p:nvSpPr>
        <p:spPr>
          <a:xfrm>
            <a:off x="1599464" y="1607429"/>
            <a:ext cx="6787066" cy="657485"/>
          </a:xfrm>
          <a:prstGeom prst="roundRect">
            <a:avLst/>
          </a:prstGeom>
          <a:solidFill>
            <a:srgbClr val="D9E1F3"/>
          </a:solidFill>
          <a:ln w="19050">
            <a:solidFill>
              <a:srgbClr val="213C84"/>
            </a:solidFill>
          </a:ln>
        </p:spPr>
        <p:txBody>
          <a:bodyPr wrap="square" rtlCol="0">
            <a:spAutoFit/>
          </a:bodyPr>
          <a:lstStyle/>
          <a:p>
            <a:pPr defTabSz="828975"/>
            <a:r>
              <a:rPr lang="fr-FR" sz="1631" b="1" dirty="0">
                <a:solidFill>
                  <a:srgbClr val="213C84"/>
                </a:solidFill>
                <a:latin typeface="Calibri"/>
              </a:rPr>
              <a:t>Objectif : Organiser les temps d’échanges de la communauté « Fiabilité » </a:t>
            </a:r>
            <a:br>
              <a:rPr lang="fr-FR" sz="1631" b="1" dirty="0">
                <a:solidFill>
                  <a:srgbClr val="213C84"/>
                </a:solidFill>
                <a:latin typeface="Calibri"/>
              </a:rPr>
            </a:br>
            <a:r>
              <a:rPr lang="fr-FR" sz="1631" b="1" dirty="0">
                <a:solidFill>
                  <a:srgbClr val="213C84"/>
                </a:solidFill>
                <a:latin typeface="Calibri"/>
              </a:rPr>
              <a:t>		et renforcer les synergies.</a:t>
            </a:r>
          </a:p>
        </p:txBody>
      </p:sp>
      <p:sp>
        <p:nvSpPr>
          <p:cNvPr id="41" name="ZoneTexte 40">
            <a:extLst>
              <a:ext uri="{FF2B5EF4-FFF2-40B4-BE49-F238E27FC236}">
                <a16:creationId xmlns:a16="http://schemas.microsoft.com/office/drawing/2014/main" id="{9AD5E298-393C-511C-102D-9899A1CAC89B}"/>
              </a:ext>
            </a:extLst>
          </p:cNvPr>
          <p:cNvSpPr txBox="1"/>
          <p:nvPr/>
        </p:nvSpPr>
        <p:spPr>
          <a:xfrm>
            <a:off x="379070" y="5847439"/>
            <a:ext cx="11521182" cy="371512"/>
          </a:xfrm>
          <a:prstGeom prst="rect">
            <a:avLst/>
          </a:prstGeom>
          <a:solidFill>
            <a:srgbClr val="C00000"/>
          </a:solidFill>
        </p:spPr>
        <p:txBody>
          <a:bodyPr wrap="square" rtlCol="0">
            <a:spAutoFit/>
          </a:bodyPr>
          <a:lstStyle>
            <a:defPPr>
              <a:defRPr lang="fr-FR"/>
            </a:defPPr>
            <a:lvl1pPr algn="ctr">
              <a:defRPr sz="1600" b="1">
                <a:solidFill>
                  <a:schemeClr val="bg1"/>
                </a:solidFill>
              </a:defRPr>
            </a:lvl1pPr>
          </a:lstStyle>
          <a:p>
            <a:r>
              <a:rPr lang="fr-FR" sz="1814" dirty="0"/>
              <a:t>Un déploiement opérationnel pour toucher l’ensemble des acteurs nationaux</a:t>
            </a:r>
          </a:p>
        </p:txBody>
      </p:sp>
      <p:sp>
        <p:nvSpPr>
          <p:cNvPr id="43" name="Rectangle 42">
            <a:extLst>
              <a:ext uri="{FF2B5EF4-FFF2-40B4-BE49-F238E27FC236}">
                <a16:creationId xmlns:a16="http://schemas.microsoft.com/office/drawing/2014/main" id="{BE27B972-D4A0-F7A6-76FF-970B5BAB1DB0}"/>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Temps forts</a:t>
            </a:r>
          </a:p>
        </p:txBody>
      </p:sp>
      <p:grpSp>
        <p:nvGrpSpPr>
          <p:cNvPr id="44" name="Groupe 43">
            <a:extLst>
              <a:ext uri="{FF2B5EF4-FFF2-40B4-BE49-F238E27FC236}">
                <a16:creationId xmlns:a16="http://schemas.microsoft.com/office/drawing/2014/main" id="{D50696B0-D196-EEF6-E248-5F8AECD2F3DF}"/>
              </a:ext>
            </a:extLst>
          </p:cNvPr>
          <p:cNvGrpSpPr>
            <a:grpSpLocks noChangeAspect="1"/>
          </p:cNvGrpSpPr>
          <p:nvPr/>
        </p:nvGrpSpPr>
        <p:grpSpPr>
          <a:xfrm>
            <a:off x="1383795" y="258949"/>
            <a:ext cx="489673" cy="489673"/>
            <a:chOff x="3738908" y="2856524"/>
            <a:chExt cx="1080000" cy="1080000"/>
          </a:xfrm>
        </p:grpSpPr>
        <p:sp>
          <p:nvSpPr>
            <p:cNvPr id="45" name="Ellipse 44">
              <a:extLst>
                <a:ext uri="{FF2B5EF4-FFF2-40B4-BE49-F238E27FC236}">
                  <a16:creationId xmlns:a16="http://schemas.microsoft.com/office/drawing/2014/main" id="{F755B4FD-5396-2AD4-9D87-D150522E0B5D}"/>
                </a:ext>
              </a:extLst>
            </p:cNvPr>
            <p:cNvSpPr>
              <a:spLocks noChangeAspect="1"/>
            </p:cNvSpPr>
            <p:nvPr/>
          </p:nvSpPr>
          <p:spPr>
            <a:xfrm>
              <a:off x="3738908" y="2856524"/>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8975"/>
              <a:endParaRPr lang="fr-FR" sz="1631">
                <a:solidFill>
                  <a:prstClr val="white"/>
                </a:solidFill>
                <a:latin typeface="Calibri"/>
              </a:endParaRPr>
            </a:p>
          </p:txBody>
        </p:sp>
        <p:pic>
          <p:nvPicPr>
            <p:cNvPr id="46" name="Image 45">
              <a:extLst>
                <a:ext uri="{FF2B5EF4-FFF2-40B4-BE49-F238E27FC236}">
                  <a16:creationId xmlns:a16="http://schemas.microsoft.com/office/drawing/2014/main" id="{5C05FA76-14C4-2F84-486F-3052F0DE1DD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17496" y="3036524"/>
              <a:ext cx="722823" cy="720000"/>
            </a:xfrm>
            <a:prstGeom prst="rect">
              <a:avLst/>
            </a:prstGeom>
          </p:spPr>
        </p:pic>
      </p:grpSp>
    </p:spTree>
    <p:extLst>
      <p:ext uri="{BB962C8B-B14F-4D97-AF65-F5344CB8AC3E}">
        <p14:creationId xmlns:p14="http://schemas.microsoft.com/office/powerpoint/2010/main" val="3765772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8D7B2-62A2-7851-6B9F-567EA777FC56}"/>
            </a:ext>
          </a:extLst>
        </p:cNvPr>
        <p:cNvGrpSpPr/>
        <p:nvPr/>
      </p:nvGrpSpPr>
      <p:grpSpPr>
        <a:xfrm>
          <a:off x="0" y="0"/>
          <a:ext cx="0" cy="0"/>
          <a:chOff x="0" y="0"/>
          <a:chExt cx="0" cy="0"/>
        </a:xfrm>
      </p:grpSpPr>
      <p:sp>
        <p:nvSpPr>
          <p:cNvPr id="4" name="Sous-titre 11">
            <a:extLst>
              <a:ext uri="{FF2B5EF4-FFF2-40B4-BE49-F238E27FC236}">
                <a16:creationId xmlns:a16="http://schemas.microsoft.com/office/drawing/2014/main" id="{0CFEBF41-3AB3-0290-437D-082A2FC0BAC2}"/>
              </a:ext>
            </a:extLst>
          </p:cNvPr>
          <p:cNvSpPr>
            <a:spLocks noGrp="1"/>
          </p:cNvSpPr>
          <p:nvPr>
            <p:ph type="subTitle" idx="4"/>
          </p:nvPr>
        </p:nvSpPr>
        <p:spPr>
          <a:xfrm>
            <a:off x="2750304" y="813345"/>
            <a:ext cx="8934736" cy="301365"/>
          </a:xfrm>
        </p:spPr>
        <p:txBody>
          <a:bodyPr/>
          <a:lstStyle/>
          <a:p>
            <a:r>
              <a:rPr lang="fr-FR" sz="2176" dirty="0"/>
              <a:t>Axe 2 – Renforcer la fiabilité des industriels en offrant des services d’expertise </a:t>
            </a:r>
          </a:p>
        </p:txBody>
      </p:sp>
      <p:sp>
        <p:nvSpPr>
          <p:cNvPr id="40" name="ZoneTexte 39">
            <a:extLst>
              <a:ext uri="{FF2B5EF4-FFF2-40B4-BE49-F238E27FC236}">
                <a16:creationId xmlns:a16="http://schemas.microsoft.com/office/drawing/2014/main" id="{D9AAACCD-89D3-D5F3-838C-157C3D6198AB}"/>
              </a:ext>
            </a:extLst>
          </p:cNvPr>
          <p:cNvSpPr txBox="1"/>
          <p:nvPr/>
        </p:nvSpPr>
        <p:spPr>
          <a:xfrm>
            <a:off x="1599464" y="1607429"/>
            <a:ext cx="6787066" cy="657485"/>
          </a:xfrm>
          <a:prstGeom prst="roundRect">
            <a:avLst/>
          </a:prstGeom>
          <a:solidFill>
            <a:srgbClr val="D9E1F3"/>
          </a:solidFill>
          <a:ln w="19050">
            <a:solidFill>
              <a:srgbClr val="213C84"/>
            </a:solidFill>
          </a:ln>
        </p:spPr>
        <p:txBody>
          <a:bodyPr wrap="square" rtlCol="0">
            <a:spAutoFit/>
          </a:bodyPr>
          <a:lstStyle/>
          <a:p>
            <a:pPr defTabSz="828975"/>
            <a:r>
              <a:rPr lang="fr-FR" sz="1631" b="1" dirty="0">
                <a:solidFill>
                  <a:srgbClr val="213C84"/>
                </a:solidFill>
                <a:latin typeface="Calibri"/>
              </a:rPr>
              <a:t>Objectif : </a:t>
            </a:r>
            <a:r>
              <a:rPr lang="fr-FR" sz="1631" b="1" dirty="0" err="1">
                <a:solidFill>
                  <a:srgbClr val="213C84"/>
                </a:solidFill>
                <a:latin typeface="Calibri"/>
              </a:rPr>
              <a:t>Etre</a:t>
            </a:r>
            <a:r>
              <a:rPr lang="fr-FR" sz="1631" b="1" dirty="0">
                <a:solidFill>
                  <a:srgbClr val="213C84"/>
                </a:solidFill>
                <a:latin typeface="Calibri"/>
              </a:rPr>
              <a:t> à l’écoute des besoins de la communauté « Fiabilité » </a:t>
            </a:r>
            <a:br>
              <a:rPr lang="fr-FR" sz="1631" b="1" dirty="0">
                <a:solidFill>
                  <a:srgbClr val="213C84"/>
                </a:solidFill>
                <a:latin typeface="Calibri"/>
              </a:rPr>
            </a:br>
            <a:r>
              <a:rPr lang="fr-FR" sz="1631" b="1" dirty="0">
                <a:solidFill>
                  <a:srgbClr val="213C84"/>
                </a:solidFill>
                <a:latin typeface="Calibri"/>
              </a:rPr>
              <a:t>		et proposer des solutions.</a:t>
            </a:r>
          </a:p>
        </p:txBody>
      </p:sp>
      <p:sp>
        <p:nvSpPr>
          <p:cNvPr id="41" name="ZoneTexte 40">
            <a:extLst>
              <a:ext uri="{FF2B5EF4-FFF2-40B4-BE49-F238E27FC236}">
                <a16:creationId xmlns:a16="http://schemas.microsoft.com/office/drawing/2014/main" id="{80E98D17-E6F6-1210-198C-47BEFDD4E0EE}"/>
              </a:ext>
            </a:extLst>
          </p:cNvPr>
          <p:cNvSpPr txBox="1"/>
          <p:nvPr/>
        </p:nvSpPr>
        <p:spPr>
          <a:xfrm>
            <a:off x="379070" y="5847439"/>
            <a:ext cx="11521182" cy="371512"/>
          </a:xfrm>
          <a:prstGeom prst="rect">
            <a:avLst/>
          </a:prstGeom>
          <a:solidFill>
            <a:srgbClr val="C00000"/>
          </a:solidFill>
        </p:spPr>
        <p:txBody>
          <a:bodyPr wrap="square" rtlCol="0">
            <a:spAutoFit/>
          </a:bodyPr>
          <a:lstStyle>
            <a:defPPr>
              <a:defRPr lang="fr-FR"/>
            </a:defPPr>
            <a:lvl1pPr algn="ctr">
              <a:defRPr sz="1600" b="1">
                <a:solidFill>
                  <a:schemeClr val="bg1"/>
                </a:solidFill>
              </a:defRPr>
            </a:lvl1pPr>
          </a:lstStyle>
          <a:p>
            <a:r>
              <a:rPr lang="fr-FR" sz="1814" dirty="0"/>
              <a:t>Un déploiement opérationnel pour toucher l’ensemble des acteurs nationaux</a:t>
            </a:r>
          </a:p>
        </p:txBody>
      </p:sp>
      <p:sp>
        <p:nvSpPr>
          <p:cNvPr id="43" name="Rectangle 42">
            <a:extLst>
              <a:ext uri="{FF2B5EF4-FFF2-40B4-BE49-F238E27FC236}">
                <a16:creationId xmlns:a16="http://schemas.microsoft.com/office/drawing/2014/main" id="{DC1EA7DC-BF16-E5E8-4F28-056CB1F6718E}"/>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Temps forts</a:t>
            </a:r>
          </a:p>
        </p:txBody>
      </p:sp>
      <p:grpSp>
        <p:nvGrpSpPr>
          <p:cNvPr id="44" name="Groupe 43">
            <a:extLst>
              <a:ext uri="{FF2B5EF4-FFF2-40B4-BE49-F238E27FC236}">
                <a16:creationId xmlns:a16="http://schemas.microsoft.com/office/drawing/2014/main" id="{3BAF680A-DD84-D23E-E619-6AAB06B0DE29}"/>
              </a:ext>
            </a:extLst>
          </p:cNvPr>
          <p:cNvGrpSpPr>
            <a:grpSpLocks noChangeAspect="1"/>
          </p:cNvGrpSpPr>
          <p:nvPr/>
        </p:nvGrpSpPr>
        <p:grpSpPr>
          <a:xfrm>
            <a:off x="1383795" y="258949"/>
            <a:ext cx="489673" cy="489673"/>
            <a:chOff x="3738908" y="2856524"/>
            <a:chExt cx="1080000" cy="1080000"/>
          </a:xfrm>
        </p:grpSpPr>
        <p:sp>
          <p:nvSpPr>
            <p:cNvPr id="45" name="Ellipse 44">
              <a:extLst>
                <a:ext uri="{FF2B5EF4-FFF2-40B4-BE49-F238E27FC236}">
                  <a16:creationId xmlns:a16="http://schemas.microsoft.com/office/drawing/2014/main" id="{F1DEB723-A335-F717-191A-73225ACCD97D}"/>
                </a:ext>
              </a:extLst>
            </p:cNvPr>
            <p:cNvSpPr>
              <a:spLocks noChangeAspect="1"/>
            </p:cNvSpPr>
            <p:nvPr/>
          </p:nvSpPr>
          <p:spPr>
            <a:xfrm>
              <a:off x="3738908" y="2856524"/>
              <a:ext cx="1080000" cy="1080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8975"/>
              <a:endParaRPr lang="fr-FR" sz="1631">
                <a:solidFill>
                  <a:prstClr val="white"/>
                </a:solidFill>
                <a:latin typeface="Calibri"/>
              </a:endParaRPr>
            </a:p>
          </p:txBody>
        </p:sp>
        <p:pic>
          <p:nvPicPr>
            <p:cNvPr id="46" name="Image 45">
              <a:extLst>
                <a:ext uri="{FF2B5EF4-FFF2-40B4-BE49-F238E27FC236}">
                  <a16:creationId xmlns:a16="http://schemas.microsoft.com/office/drawing/2014/main" id="{FB0487A4-B316-0187-1A7E-CCA993156DA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17496" y="3036524"/>
              <a:ext cx="722823" cy="720000"/>
            </a:xfrm>
            <a:prstGeom prst="rect">
              <a:avLst/>
            </a:prstGeom>
          </p:spPr>
        </p:pic>
      </p:grpSp>
      <p:sp>
        <p:nvSpPr>
          <p:cNvPr id="5" name="Espace réservé du contenu 3">
            <a:extLst>
              <a:ext uri="{FF2B5EF4-FFF2-40B4-BE49-F238E27FC236}">
                <a16:creationId xmlns:a16="http://schemas.microsoft.com/office/drawing/2014/main" id="{728240F1-D82A-39D4-98D5-ADC84EEDD8B8}"/>
              </a:ext>
            </a:extLst>
          </p:cNvPr>
          <p:cNvSpPr txBox="1">
            <a:spLocks/>
          </p:cNvSpPr>
          <p:nvPr/>
        </p:nvSpPr>
        <p:spPr>
          <a:xfrm>
            <a:off x="1671504" y="2392527"/>
            <a:ext cx="8869067" cy="1388585"/>
          </a:xfrm>
          <a:prstGeom prst="rect">
            <a:avLst/>
          </a:prstGeom>
        </p:spPr>
        <p:txBody>
          <a:bodyPr wrap="square" lIns="0" tIns="0" rIns="0" bIns="0">
            <a:spAutoFit/>
          </a:bodyPr>
          <a:lstStyle>
            <a:lvl1pPr marL="0">
              <a:defRPr sz="2000" b="1" i="0" u="sng">
                <a:solidFill>
                  <a:srgbClr val="213C84"/>
                </a:solidFill>
                <a:latin typeface="+mn-lt"/>
                <a:ea typeface="+mn-ea"/>
                <a:cs typeface="+mn-cs"/>
              </a:defRPr>
            </a:lvl1pPr>
            <a:lvl2pPr marL="742950" indent="-285750">
              <a:spcBef>
                <a:spcPts val="600"/>
              </a:spcBef>
              <a:spcAft>
                <a:spcPts val="600"/>
              </a:spcAft>
              <a:buFont typeface="Arial" panose="020B0604020202020204" pitchFamily="34" charset="0"/>
              <a:buChar char="•"/>
              <a:defRPr>
                <a:solidFill>
                  <a:srgbClr val="213C84"/>
                </a:solidFill>
                <a:latin typeface="+mn-lt"/>
                <a:ea typeface="+mn-ea"/>
                <a:cs typeface="+mn-cs"/>
              </a:defRPr>
            </a:lvl2pPr>
            <a:lvl3pPr marL="1200150" indent="-285750">
              <a:buFont typeface="Courier New" panose="02070309020205020404" pitchFamily="49" charset="0"/>
              <a:buChar char="o"/>
              <a:defRPr>
                <a:solidFill>
                  <a:srgbClr val="213C84"/>
                </a:solidFill>
                <a:latin typeface="+mn-lt"/>
                <a:ea typeface="+mn-ea"/>
                <a:cs typeface="+mn-cs"/>
              </a:defRPr>
            </a:lvl3pPr>
            <a:lvl4pPr marL="1657350" indent="-285750">
              <a:buFontTx/>
              <a:buChar char="-"/>
              <a:defRPr>
                <a:solidFill>
                  <a:srgbClr val="213C84"/>
                </a:solidFill>
                <a:latin typeface="+mn-lt"/>
                <a:ea typeface="+mn-ea"/>
                <a:cs typeface="+mn-cs"/>
              </a:defRPr>
            </a:lvl4pPr>
            <a:lvl5pPr marL="2114550" indent="-285750">
              <a:buFont typeface="Calibri" panose="020F0502020204030204" pitchFamily="34" charset="0"/>
              <a:buChar char="·"/>
              <a:defRPr>
                <a:solidFill>
                  <a:srgbClr val="213C84"/>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defTabSz="828975"/>
            <a:r>
              <a:rPr lang="fr-FR" sz="1631" kern="0" dirty="0">
                <a:latin typeface="Calibri"/>
              </a:rPr>
              <a:t>Moyens</a:t>
            </a:r>
          </a:p>
          <a:p>
            <a:pPr marL="673543" lvl="1" indent="-259056" defTabSz="828975">
              <a:defRPr/>
            </a:pPr>
            <a:r>
              <a:rPr lang="fr-FR" sz="1631" dirty="0">
                <a:latin typeface="Calibri"/>
              </a:rPr>
              <a:t>Une cartographie nationale des acteurs</a:t>
            </a:r>
          </a:p>
          <a:p>
            <a:pPr marL="673543" lvl="1" indent="-259056" defTabSz="828975">
              <a:defRPr/>
            </a:pPr>
            <a:r>
              <a:rPr lang="fr-FR" sz="1631" kern="0" dirty="0">
                <a:latin typeface="Calibri"/>
              </a:rPr>
              <a:t>Un forum « </a:t>
            </a:r>
            <a:r>
              <a:rPr lang="fr-FR" sz="1631" kern="0" dirty="0" err="1">
                <a:latin typeface="Calibri"/>
              </a:rPr>
              <a:t>Ask</a:t>
            </a:r>
            <a:r>
              <a:rPr lang="fr-FR" sz="1631" kern="0" dirty="0">
                <a:latin typeface="Calibri"/>
              </a:rPr>
              <a:t> the expert »</a:t>
            </a:r>
          </a:p>
          <a:p>
            <a:pPr marL="673543" lvl="1" indent="-259056" defTabSz="828975">
              <a:defRPr/>
            </a:pPr>
            <a:r>
              <a:rPr lang="fr-FR" sz="1631" kern="0" dirty="0">
                <a:latin typeface="Calibri"/>
              </a:rPr>
              <a:t>Une enquête annuelle auprès des membres</a:t>
            </a:r>
          </a:p>
        </p:txBody>
      </p:sp>
      <p:pic>
        <p:nvPicPr>
          <p:cNvPr id="6" name="Image 5">
            <a:hlinkClick r:id="rId3"/>
            <a:extLst>
              <a:ext uri="{FF2B5EF4-FFF2-40B4-BE49-F238E27FC236}">
                <a16:creationId xmlns:a16="http://schemas.microsoft.com/office/drawing/2014/main" id="{30571044-E714-90BB-EE60-7C55DD3F7B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2151" y="3100154"/>
            <a:ext cx="2785791" cy="281258"/>
          </a:xfrm>
          <a:prstGeom prst="rect">
            <a:avLst/>
          </a:prstGeom>
          <a:ln>
            <a:noFill/>
          </a:ln>
          <a:effectLst>
            <a:outerShdw blurRad="190500" algn="tl" rotWithShape="0">
              <a:srgbClr val="000000">
                <a:alpha val="70000"/>
              </a:srgbClr>
            </a:outerShdw>
          </a:effectLst>
        </p:spPr>
      </p:pic>
      <p:pic>
        <p:nvPicPr>
          <p:cNvPr id="7" name="Picture 14">
            <a:extLst>
              <a:ext uri="{FF2B5EF4-FFF2-40B4-BE49-F238E27FC236}">
                <a16:creationId xmlns:a16="http://schemas.microsoft.com/office/drawing/2014/main" id="{F91D4899-1590-8B66-A4FF-D6F45B50024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237" t="7427" r="12322" b="58727"/>
          <a:stretch>
            <a:fillRect/>
          </a:stretch>
        </p:blipFill>
        <p:spPr bwMode="auto">
          <a:xfrm>
            <a:off x="5455617" y="4335533"/>
            <a:ext cx="2308506" cy="535038"/>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contenu 3">
            <a:extLst>
              <a:ext uri="{FF2B5EF4-FFF2-40B4-BE49-F238E27FC236}">
                <a16:creationId xmlns:a16="http://schemas.microsoft.com/office/drawing/2014/main" id="{05693AEC-BB13-DBDA-0EDB-1B7A66F7E176}"/>
              </a:ext>
            </a:extLst>
          </p:cNvPr>
          <p:cNvSpPr txBox="1">
            <a:spLocks/>
          </p:cNvSpPr>
          <p:nvPr/>
        </p:nvSpPr>
        <p:spPr>
          <a:xfrm>
            <a:off x="1705126" y="4056699"/>
            <a:ext cx="8869067" cy="829843"/>
          </a:xfrm>
          <a:prstGeom prst="rect">
            <a:avLst/>
          </a:prstGeom>
        </p:spPr>
        <p:txBody>
          <a:bodyPr wrap="square" lIns="0" tIns="0" rIns="0" bIns="0">
            <a:spAutoFit/>
          </a:bodyPr>
          <a:lstStyle>
            <a:lvl1pPr marL="0">
              <a:defRPr sz="2000" b="1" i="0" u="sng">
                <a:solidFill>
                  <a:srgbClr val="213C84"/>
                </a:solidFill>
                <a:latin typeface="+mn-lt"/>
                <a:ea typeface="+mn-ea"/>
                <a:cs typeface="+mn-cs"/>
              </a:defRPr>
            </a:lvl1pPr>
            <a:lvl2pPr marL="742950" indent="-285750">
              <a:spcBef>
                <a:spcPts val="600"/>
              </a:spcBef>
              <a:spcAft>
                <a:spcPts val="600"/>
              </a:spcAft>
              <a:buFont typeface="Arial" panose="020B0604020202020204" pitchFamily="34" charset="0"/>
              <a:buChar char="•"/>
              <a:defRPr>
                <a:solidFill>
                  <a:srgbClr val="213C84"/>
                </a:solidFill>
                <a:latin typeface="+mn-lt"/>
                <a:ea typeface="+mn-ea"/>
                <a:cs typeface="+mn-cs"/>
              </a:defRPr>
            </a:lvl2pPr>
            <a:lvl3pPr marL="1200150" indent="-285750">
              <a:buFont typeface="Courier New" panose="02070309020205020404" pitchFamily="49" charset="0"/>
              <a:buChar char="o"/>
              <a:defRPr>
                <a:solidFill>
                  <a:srgbClr val="213C84"/>
                </a:solidFill>
                <a:latin typeface="+mn-lt"/>
                <a:ea typeface="+mn-ea"/>
                <a:cs typeface="+mn-cs"/>
              </a:defRPr>
            </a:lvl3pPr>
            <a:lvl4pPr marL="1657350" indent="-285750">
              <a:buFontTx/>
              <a:buChar char="-"/>
              <a:defRPr>
                <a:solidFill>
                  <a:srgbClr val="213C84"/>
                </a:solidFill>
                <a:latin typeface="+mn-lt"/>
                <a:ea typeface="+mn-ea"/>
                <a:cs typeface="+mn-cs"/>
              </a:defRPr>
            </a:lvl4pPr>
            <a:lvl5pPr marL="2114550" indent="-285750">
              <a:buFont typeface="Calibri" panose="020F0502020204030204" pitchFamily="34" charset="0"/>
              <a:buChar char="·"/>
              <a:defRPr>
                <a:solidFill>
                  <a:srgbClr val="213C84"/>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defTabSz="828975"/>
            <a:r>
              <a:rPr lang="fr-FR" sz="1631" kern="0" dirty="0">
                <a:latin typeface="Calibri"/>
              </a:rPr>
              <a:t>Prochaine étape : </a:t>
            </a:r>
          </a:p>
          <a:p>
            <a:pPr marL="673543" lvl="1" indent="-259056" defTabSz="828975">
              <a:defRPr/>
            </a:pPr>
            <a:r>
              <a:rPr lang="fr-FR" sz="1631" dirty="0">
                <a:latin typeface="Calibri"/>
              </a:rPr>
              <a:t>Salon EUROSATORY, </a:t>
            </a:r>
            <a:br>
              <a:rPr lang="fr-FR" sz="1631" dirty="0">
                <a:latin typeface="Calibri"/>
              </a:rPr>
            </a:br>
            <a:r>
              <a:rPr lang="fr-FR" sz="1631" dirty="0">
                <a:latin typeface="Calibri"/>
              </a:rPr>
              <a:t>le lundi 15 juin 2026</a:t>
            </a:r>
          </a:p>
        </p:txBody>
      </p:sp>
      <p:sp>
        <p:nvSpPr>
          <p:cNvPr id="9" name="ZoneTexte 8">
            <a:extLst>
              <a:ext uri="{FF2B5EF4-FFF2-40B4-BE49-F238E27FC236}">
                <a16:creationId xmlns:a16="http://schemas.microsoft.com/office/drawing/2014/main" id="{F875538D-201D-31BA-BCA2-765557FB0D8F}"/>
              </a:ext>
            </a:extLst>
          </p:cNvPr>
          <p:cNvSpPr txBox="1"/>
          <p:nvPr/>
        </p:nvSpPr>
        <p:spPr>
          <a:xfrm>
            <a:off x="4833207" y="4889295"/>
            <a:ext cx="3553323" cy="678647"/>
          </a:xfrm>
          <a:prstGeom prst="rect">
            <a:avLst/>
          </a:prstGeom>
          <a:noFill/>
        </p:spPr>
        <p:txBody>
          <a:bodyPr wrap="square">
            <a:spAutoFit/>
          </a:bodyPr>
          <a:lstStyle/>
          <a:p>
            <a:pPr algn="ctr">
              <a:spcAft>
                <a:spcPts val="1360"/>
              </a:spcAft>
            </a:pPr>
            <a:r>
              <a:rPr lang="fr-FR" sz="1270" dirty="0">
                <a:solidFill>
                  <a:srgbClr val="002060"/>
                </a:solidFill>
                <a:latin typeface="Montserrat" panose="00000500000000000000" pitchFamily="2" charset="0"/>
              </a:rPr>
              <a:t>Le Mondial de la Défense et de la Sécurité</a:t>
            </a:r>
            <a:br>
              <a:rPr lang="fr-FR" sz="1270" dirty="0">
                <a:solidFill>
                  <a:srgbClr val="002060"/>
                </a:solidFill>
                <a:latin typeface="Montserrat" panose="00000500000000000000" pitchFamily="2" charset="0"/>
              </a:rPr>
            </a:br>
            <a:r>
              <a:rPr lang="fr-FR" sz="1270" dirty="0">
                <a:solidFill>
                  <a:srgbClr val="002060"/>
                </a:solidFill>
                <a:latin typeface="Montserrat" panose="00000500000000000000" pitchFamily="2" charset="0"/>
              </a:rPr>
              <a:t>Paris – du 15 au 19 juin 2026</a:t>
            </a:r>
          </a:p>
        </p:txBody>
      </p:sp>
      <p:pic>
        <p:nvPicPr>
          <p:cNvPr id="10" name="Image 9">
            <a:extLst>
              <a:ext uri="{FF2B5EF4-FFF2-40B4-BE49-F238E27FC236}">
                <a16:creationId xmlns:a16="http://schemas.microsoft.com/office/drawing/2014/main" id="{29B1E370-92B9-46CD-2802-1974B69BFE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14438" y="4283546"/>
            <a:ext cx="2886877" cy="742946"/>
          </a:xfrm>
          <a:prstGeom prst="rect">
            <a:avLst/>
          </a:prstGeom>
        </p:spPr>
      </p:pic>
    </p:spTree>
    <p:extLst>
      <p:ext uri="{BB962C8B-B14F-4D97-AF65-F5344CB8AC3E}">
        <p14:creationId xmlns:p14="http://schemas.microsoft.com/office/powerpoint/2010/main" val="1603068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a:extLst>
              <a:ext uri="{FF2B5EF4-FFF2-40B4-BE49-F238E27FC236}">
                <a16:creationId xmlns:a16="http://schemas.microsoft.com/office/drawing/2014/main" id="{4D375C80-89C6-5D1A-3E44-79001F23BDD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7836" y="4414921"/>
            <a:ext cx="2125239" cy="948829"/>
          </a:xfrm>
          <a:prstGeom prst="rect">
            <a:avLst/>
          </a:prstGeom>
        </p:spPr>
      </p:pic>
      <p:pic>
        <p:nvPicPr>
          <p:cNvPr id="3" name="Picture 2">
            <a:extLst>
              <a:ext uri="{FF2B5EF4-FFF2-40B4-BE49-F238E27FC236}">
                <a16:creationId xmlns:a16="http://schemas.microsoft.com/office/drawing/2014/main" id="{8F6534A1-12DE-585B-5DB9-E38DAE439A3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96678" y="3851490"/>
            <a:ext cx="665371" cy="574380"/>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 coins arrondis 38">
            <a:extLst>
              <a:ext uri="{FF2B5EF4-FFF2-40B4-BE49-F238E27FC236}">
                <a16:creationId xmlns:a16="http://schemas.microsoft.com/office/drawing/2014/main" id="{714B0442-154D-E505-B1F1-59454E45C800}"/>
              </a:ext>
            </a:extLst>
          </p:cNvPr>
          <p:cNvSpPr/>
          <p:nvPr/>
        </p:nvSpPr>
        <p:spPr>
          <a:xfrm>
            <a:off x="7574702" y="2718367"/>
            <a:ext cx="4407053" cy="2852678"/>
          </a:xfrm>
          <a:prstGeom prst="roundRect">
            <a:avLst>
              <a:gd name="adj" fmla="val 5040"/>
            </a:avLst>
          </a:prstGeom>
          <a:noFill/>
          <a:ln>
            <a:solidFill>
              <a:srgbClr val="223D8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32"/>
          </a:p>
        </p:txBody>
      </p:sp>
      <p:sp>
        <p:nvSpPr>
          <p:cNvPr id="38" name="Rectangle : coins arrondis 37">
            <a:extLst>
              <a:ext uri="{FF2B5EF4-FFF2-40B4-BE49-F238E27FC236}">
                <a16:creationId xmlns:a16="http://schemas.microsoft.com/office/drawing/2014/main" id="{231481B6-18C6-493D-5385-1D06DD826D7A}"/>
              </a:ext>
            </a:extLst>
          </p:cNvPr>
          <p:cNvSpPr/>
          <p:nvPr/>
        </p:nvSpPr>
        <p:spPr>
          <a:xfrm>
            <a:off x="7574702" y="1432097"/>
            <a:ext cx="4407053" cy="714970"/>
          </a:xfrm>
          <a:prstGeom prst="roundRect">
            <a:avLst/>
          </a:prstGeom>
          <a:noFill/>
          <a:ln>
            <a:solidFill>
              <a:srgbClr val="223D8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32"/>
          </a:p>
        </p:txBody>
      </p:sp>
      <p:sp>
        <p:nvSpPr>
          <p:cNvPr id="21" name="Rectangle 20">
            <a:extLst>
              <a:ext uri="{FF2B5EF4-FFF2-40B4-BE49-F238E27FC236}">
                <a16:creationId xmlns:a16="http://schemas.microsoft.com/office/drawing/2014/main" id="{1DDFE956-01D7-50A6-D4BC-02E125378EE2}"/>
              </a:ext>
            </a:extLst>
          </p:cNvPr>
          <p:cNvSpPr/>
          <p:nvPr/>
        </p:nvSpPr>
        <p:spPr>
          <a:xfrm>
            <a:off x="1654771" y="809595"/>
            <a:ext cx="3430292" cy="477360"/>
          </a:xfrm>
          <a:prstGeom prst="rect">
            <a:avLst/>
          </a:prstGeom>
          <a:solidFill>
            <a:schemeClr val="bg1"/>
          </a:solidFill>
          <a:ln w="19050">
            <a:noFill/>
          </a:ln>
        </p:spPr>
        <p:txBody>
          <a:bodyPr wrap="square" rtlCol="0" anchor="ctr" anchorCtr="0">
            <a:noAutofit/>
          </a:bodyPr>
          <a:lstStyle/>
          <a:p>
            <a:pPr algn="ctr" defTabSz="828975"/>
            <a:r>
              <a:rPr lang="fr-FR" sz="1451" dirty="0">
                <a:solidFill>
                  <a:srgbClr val="213C84"/>
                </a:solidFill>
                <a:latin typeface="Calibri"/>
              </a:rPr>
              <a:t>Recherche Technologie Innovation</a:t>
            </a:r>
            <a:br>
              <a:rPr lang="fr-FR" sz="1451" dirty="0">
                <a:solidFill>
                  <a:srgbClr val="213C84"/>
                </a:solidFill>
                <a:latin typeface="Calibri"/>
              </a:rPr>
            </a:br>
            <a:r>
              <a:rPr lang="fr-FR" sz="1451" dirty="0">
                <a:solidFill>
                  <a:srgbClr val="213C84"/>
                </a:solidFill>
                <a:latin typeface="Calibri"/>
              </a:rPr>
              <a:t>« Fiabilité électronique »</a:t>
            </a:r>
          </a:p>
        </p:txBody>
      </p:sp>
      <p:sp>
        <p:nvSpPr>
          <p:cNvPr id="12" name="Sous-titre 11">
            <a:extLst>
              <a:ext uri="{FF2B5EF4-FFF2-40B4-BE49-F238E27FC236}">
                <a16:creationId xmlns:a16="http://schemas.microsoft.com/office/drawing/2014/main" id="{9ECABDB3-43F8-BDE7-7D56-06383C3BFA60}"/>
              </a:ext>
            </a:extLst>
          </p:cNvPr>
          <p:cNvSpPr>
            <a:spLocks noGrp="1"/>
          </p:cNvSpPr>
          <p:nvPr>
            <p:ph type="subTitle" idx="4"/>
          </p:nvPr>
        </p:nvSpPr>
        <p:spPr>
          <a:xfrm>
            <a:off x="3663488" y="813420"/>
            <a:ext cx="8022078" cy="301365"/>
          </a:xfrm>
        </p:spPr>
        <p:txBody>
          <a:bodyPr/>
          <a:lstStyle/>
          <a:p>
            <a:r>
              <a:rPr lang="fr-FR" sz="2176" dirty="0"/>
              <a:t>Axe 3 – Structurer et faciliter les activités RTI</a:t>
            </a:r>
          </a:p>
        </p:txBody>
      </p:sp>
      <p:sp>
        <p:nvSpPr>
          <p:cNvPr id="14" name="Espace réservé du contenu 3">
            <a:extLst>
              <a:ext uri="{FF2B5EF4-FFF2-40B4-BE49-F238E27FC236}">
                <a16:creationId xmlns:a16="http://schemas.microsoft.com/office/drawing/2014/main" id="{8682569D-3347-6C52-80C1-121C4511E6BC}"/>
              </a:ext>
            </a:extLst>
          </p:cNvPr>
          <p:cNvSpPr>
            <a:spLocks noGrp="1"/>
          </p:cNvSpPr>
          <p:nvPr>
            <p:ph sz="quarter" idx="11"/>
          </p:nvPr>
        </p:nvSpPr>
        <p:spPr>
          <a:xfrm>
            <a:off x="360846" y="2378443"/>
            <a:ext cx="7096841" cy="1360574"/>
          </a:xfrm>
        </p:spPr>
        <p:txBody>
          <a:bodyPr>
            <a:normAutofit fontScale="77500" lnSpcReduction="20000"/>
          </a:bodyPr>
          <a:lstStyle/>
          <a:p>
            <a:pPr lvl="1" defTabSz="828975">
              <a:defRPr/>
            </a:pPr>
            <a:r>
              <a:rPr lang="fr-FR" dirty="0"/>
              <a:t>Renforcer la fiabilité des industriels en offrant des services d’expertise </a:t>
            </a:r>
            <a:br>
              <a:rPr lang="fr-FR" dirty="0"/>
            </a:br>
            <a:r>
              <a:rPr lang="fr-FR" dirty="0"/>
              <a:t>pour contribuer à résoudre des problématiques :</a:t>
            </a:r>
          </a:p>
          <a:p>
            <a:pPr marL="1087922" lvl="2" indent="-259029">
              <a:spcBef>
                <a:spcPts val="272"/>
              </a:spcBef>
              <a:spcAft>
                <a:spcPts val="272"/>
              </a:spcAft>
              <a:defRPr/>
            </a:pPr>
            <a:r>
              <a:rPr lang="fr-FR" dirty="0">
                <a:latin typeface="Calibri" panose="020F0502020204030204" pitchFamily="34" charset="0"/>
              </a:rPr>
              <a:t>Expertise sur des problématiques spécifiques </a:t>
            </a:r>
            <a:br>
              <a:rPr lang="fr-FR" dirty="0">
                <a:latin typeface="Calibri" panose="020F0502020204030204" pitchFamily="34" charset="0"/>
              </a:rPr>
            </a:br>
            <a:r>
              <a:rPr lang="fr-FR" dirty="0">
                <a:latin typeface="Calibri" panose="020F0502020204030204" pitchFamily="34" charset="0"/>
              </a:rPr>
              <a:t>avec mise à disposition d’un expert </a:t>
            </a:r>
          </a:p>
          <a:p>
            <a:pPr marL="1087922" lvl="2" indent="-259029">
              <a:spcBef>
                <a:spcPts val="272"/>
              </a:spcBef>
              <a:spcAft>
                <a:spcPts val="272"/>
              </a:spcAft>
              <a:defRPr/>
            </a:pPr>
            <a:r>
              <a:rPr lang="fr-FR" dirty="0">
                <a:latin typeface="Calibri" panose="020F0502020204030204" pitchFamily="34" charset="0"/>
              </a:rPr>
              <a:t>Contribution dans la mise en œuvre et la dissémination de projets RTI </a:t>
            </a:r>
          </a:p>
        </p:txBody>
      </p:sp>
      <p:pic>
        <p:nvPicPr>
          <p:cNvPr id="4" name="Picture 3">
            <a:extLst>
              <a:ext uri="{FF2B5EF4-FFF2-40B4-BE49-F238E27FC236}">
                <a16:creationId xmlns:a16="http://schemas.microsoft.com/office/drawing/2014/main" id="{BE37A050-75A9-9A96-4AAC-5A6169AF05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67769" y="3825927"/>
            <a:ext cx="1439091" cy="1219869"/>
          </a:xfrm>
          <a:prstGeom prst="rect">
            <a:avLst/>
          </a:prstGeom>
        </p:spPr>
      </p:pic>
      <p:pic>
        <p:nvPicPr>
          <p:cNvPr id="24" name="Image 23">
            <a:extLst>
              <a:ext uri="{FF2B5EF4-FFF2-40B4-BE49-F238E27FC236}">
                <a16:creationId xmlns:a16="http://schemas.microsoft.com/office/drawing/2014/main" id="{1E6DE3D9-A2D6-9F00-0721-AAB080315FB7}"/>
              </a:ext>
            </a:extLst>
          </p:cNvPr>
          <p:cNvPicPr>
            <a:picLocks noChangeAspect="1"/>
          </p:cNvPicPr>
          <p:nvPr/>
        </p:nvPicPr>
        <p:blipFill>
          <a:blip r:embed="rId5"/>
          <a:stretch>
            <a:fillRect/>
          </a:stretch>
        </p:blipFill>
        <p:spPr>
          <a:xfrm>
            <a:off x="9774083" y="3117484"/>
            <a:ext cx="2077007" cy="535124"/>
          </a:xfrm>
          <a:prstGeom prst="rect">
            <a:avLst/>
          </a:prstGeom>
        </p:spPr>
      </p:pic>
      <p:pic>
        <p:nvPicPr>
          <p:cNvPr id="32" name="Image 31">
            <a:extLst>
              <a:ext uri="{FF2B5EF4-FFF2-40B4-BE49-F238E27FC236}">
                <a16:creationId xmlns:a16="http://schemas.microsoft.com/office/drawing/2014/main" id="{E9E9B2C6-FDAB-9C3D-70B6-8EC0AD1E7CA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45355" y="1513519"/>
            <a:ext cx="1076378" cy="538189"/>
          </a:xfrm>
          <a:prstGeom prst="rect">
            <a:avLst/>
          </a:prstGeom>
        </p:spPr>
      </p:pic>
      <p:pic>
        <p:nvPicPr>
          <p:cNvPr id="33" name="Image 32">
            <a:extLst>
              <a:ext uri="{FF2B5EF4-FFF2-40B4-BE49-F238E27FC236}">
                <a16:creationId xmlns:a16="http://schemas.microsoft.com/office/drawing/2014/main" id="{9ABD25FC-5B1A-5BCF-0295-5864452636A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212479" y="2934839"/>
            <a:ext cx="1327513" cy="577834"/>
          </a:xfrm>
          <a:prstGeom prst="rect">
            <a:avLst/>
          </a:prstGeom>
        </p:spPr>
      </p:pic>
      <p:sp>
        <p:nvSpPr>
          <p:cNvPr id="34" name="Flèche : droite rayée 33">
            <a:extLst>
              <a:ext uri="{FF2B5EF4-FFF2-40B4-BE49-F238E27FC236}">
                <a16:creationId xmlns:a16="http://schemas.microsoft.com/office/drawing/2014/main" id="{CC03780D-A0C6-F23D-FB1A-131D9B412467}"/>
              </a:ext>
            </a:extLst>
          </p:cNvPr>
          <p:cNvSpPr/>
          <p:nvPr/>
        </p:nvSpPr>
        <p:spPr>
          <a:xfrm rot="5400000">
            <a:off x="9334618" y="2101944"/>
            <a:ext cx="887221" cy="552998"/>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32"/>
          </a:p>
        </p:txBody>
      </p:sp>
      <p:pic>
        <p:nvPicPr>
          <p:cNvPr id="36" name="Image 35">
            <a:extLst>
              <a:ext uri="{FF2B5EF4-FFF2-40B4-BE49-F238E27FC236}">
                <a16:creationId xmlns:a16="http://schemas.microsoft.com/office/drawing/2014/main" id="{41CE3BF3-7820-2EF6-38A0-765E02CD2F3C}"/>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11092629" y="1494249"/>
            <a:ext cx="600329" cy="588378"/>
          </a:xfrm>
          <a:prstGeom prst="rect">
            <a:avLst/>
          </a:prstGeom>
        </p:spPr>
      </p:pic>
      <p:pic>
        <p:nvPicPr>
          <p:cNvPr id="1026" name="Picture 2" descr="PFA - Plateforme automobile">
            <a:extLst>
              <a:ext uri="{FF2B5EF4-FFF2-40B4-BE49-F238E27FC236}">
                <a16:creationId xmlns:a16="http://schemas.microsoft.com/office/drawing/2014/main" id="{DA323D4D-B2A9-7F23-A97C-6F02C147E889}"/>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146223" y="1830244"/>
            <a:ext cx="927246" cy="23598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IFAS">
            <a:extLst>
              <a:ext uri="{FF2B5EF4-FFF2-40B4-BE49-F238E27FC236}">
                <a16:creationId xmlns:a16="http://schemas.microsoft.com/office/drawing/2014/main" id="{E7869FA2-2BBF-4BEE-84BC-0ED10BEBA427}"/>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502278" y="1530637"/>
            <a:ext cx="771339" cy="5509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ICAN | Énergies de la Mer">
            <a:extLst>
              <a:ext uri="{FF2B5EF4-FFF2-40B4-BE49-F238E27FC236}">
                <a16:creationId xmlns:a16="http://schemas.microsoft.com/office/drawing/2014/main" id="{2D01AA96-0BFB-1565-CA4C-7585C9E43A5F}"/>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9175249" y="1537727"/>
            <a:ext cx="970974" cy="302673"/>
          </a:xfrm>
          <a:prstGeom prst="rect">
            <a:avLst/>
          </a:prstGeom>
          <a:noFill/>
          <a:extLst>
            <a:ext uri="{909E8E84-426E-40DD-AFC4-6F175D3DCCD1}">
              <a14:hiddenFill xmlns:a14="http://schemas.microsoft.com/office/drawing/2010/main">
                <a:solidFill>
                  <a:srgbClr val="FFFFFF"/>
                </a:solidFill>
              </a14:hiddenFill>
            </a:ext>
          </a:extLst>
        </p:spPr>
      </p:pic>
      <p:sp>
        <p:nvSpPr>
          <p:cNvPr id="37" name="ZoneTexte 36">
            <a:extLst>
              <a:ext uri="{FF2B5EF4-FFF2-40B4-BE49-F238E27FC236}">
                <a16:creationId xmlns:a16="http://schemas.microsoft.com/office/drawing/2014/main" id="{13280E61-C626-9DC0-68F6-CE53725CDDA7}"/>
              </a:ext>
            </a:extLst>
          </p:cNvPr>
          <p:cNvSpPr txBox="1"/>
          <p:nvPr/>
        </p:nvSpPr>
        <p:spPr>
          <a:xfrm>
            <a:off x="11473631" y="5016260"/>
            <a:ext cx="505267" cy="650499"/>
          </a:xfrm>
          <a:prstGeom prst="rect">
            <a:avLst/>
          </a:prstGeom>
          <a:noFill/>
        </p:spPr>
        <p:txBody>
          <a:bodyPr wrap="none" rtlCol="0">
            <a:spAutoFit/>
          </a:bodyPr>
          <a:lstStyle/>
          <a:p>
            <a:r>
              <a:rPr lang="fr-FR" sz="3627" dirty="0">
                <a:solidFill>
                  <a:srgbClr val="223D84"/>
                </a:solidFill>
              </a:rPr>
              <a:t>…</a:t>
            </a:r>
          </a:p>
        </p:txBody>
      </p:sp>
      <p:sp>
        <p:nvSpPr>
          <p:cNvPr id="40" name="ZoneTexte 39">
            <a:extLst>
              <a:ext uri="{FF2B5EF4-FFF2-40B4-BE49-F238E27FC236}">
                <a16:creationId xmlns:a16="http://schemas.microsoft.com/office/drawing/2014/main" id="{8391FCD8-19F4-9E63-69D7-571D1723EB2F}"/>
              </a:ext>
            </a:extLst>
          </p:cNvPr>
          <p:cNvSpPr txBox="1"/>
          <p:nvPr/>
        </p:nvSpPr>
        <p:spPr>
          <a:xfrm>
            <a:off x="11473631" y="1599892"/>
            <a:ext cx="505267" cy="650499"/>
          </a:xfrm>
          <a:prstGeom prst="rect">
            <a:avLst/>
          </a:prstGeom>
          <a:noFill/>
        </p:spPr>
        <p:txBody>
          <a:bodyPr wrap="none" rtlCol="0">
            <a:spAutoFit/>
          </a:bodyPr>
          <a:lstStyle/>
          <a:p>
            <a:r>
              <a:rPr lang="fr-FR" sz="3627" dirty="0">
                <a:solidFill>
                  <a:srgbClr val="223D84"/>
                </a:solidFill>
              </a:rPr>
              <a:t>…</a:t>
            </a:r>
          </a:p>
        </p:txBody>
      </p:sp>
      <p:pic>
        <p:nvPicPr>
          <p:cNvPr id="1032" name="Picture 8" descr="Projects and partners - Université Jean Monnet">
            <a:extLst>
              <a:ext uri="{FF2B5EF4-FFF2-40B4-BE49-F238E27FC236}">
                <a16:creationId xmlns:a16="http://schemas.microsoft.com/office/drawing/2014/main" id="{56564093-9BB9-3B2C-C876-28666F1F5E2F}"/>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850858" y="3806279"/>
            <a:ext cx="665371" cy="781087"/>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DB9AEEC6-B7BD-A4CA-2801-D9FC85DF2C9C}"/>
              </a:ext>
            </a:extLst>
          </p:cNvPr>
          <p:cNvSpPr txBox="1"/>
          <p:nvPr/>
        </p:nvSpPr>
        <p:spPr>
          <a:xfrm>
            <a:off x="10245033" y="5719822"/>
            <a:ext cx="1793416" cy="343620"/>
          </a:xfrm>
          <a:prstGeom prst="rect">
            <a:avLst/>
          </a:prstGeom>
          <a:solidFill>
            <a:srgbClr val="C00000"/>
          </a:solidFill>
        </p:spPr>
        <p:txBody>
          <a:bodyPr wrap="square" rtlCol="0">
            <a:spAutoFit/>
          </a:bodyPr>
          <a:lstStyle/>
          <a:p>
            <a:pPr algn="ctr">
              <a:lnSpc>
                <a:spcPct val="90000"/>
              </a:lnSpc>
              <a:spcBef>
                <a:spcPts val="907"/>
              </a:spcBef>
            </a:pPr>
            <a:r>
              <a:rPr lang="fr-FR" sz="1814" b="1" dirty="0">
                <a:solidFill>
                  <a:schemeClr val="bg1"/>
                </a:solidFill>
              </a:rPr>
              <a:t>A poursuivre</a:t>
            </a:r>
          </a:p>
        </p:txBody>
      </p:sp>
      <p:sp>
        <p:nvSpPr>
          <p:cNvPr id="6" name="Rectangle 5">
            <a:extLst>
              <a:ext uri="{FF2B5EF4-FFF2-40B4-BE49-F238E27FC236}">
                <a16:creationId xmlns:a16="http://schemas.microsoft.com/office/drawing/2014/main" id="{0F3C8F28-77B5-88C7-57EA-7A4EE7D6122E}"/>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Projets RTI</a:t>
            </a:r>
          </a:p>
        </p:txBody>
      </p:sp>
      <p:pic>
        <p:nvPicPr>
          <p:cNvPr id="8" name="Image 7">
            <a:extLst>
              <a:ext uri="{FF2B5EF4-FFF2-40B4-BE49-F238E27FC236}">
                <a16:creationId xmlns:a16="http://schemas.microsoft.com/office/drawing/2014/main" id="{D1342F0D-F705-3839-1528-B8B5A614EF98}"/>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379544" y="228559"/>
            <a:ext cx="550453" cy="550453"/>
          </a:xfrm>
          <a:prstGeom prst="rect">
            <a:avLst/>
          </a:prstGeom>
        </p:spPr>
      </p:pic>
      <p:sp>
        <p:nvSpPr>
          <p:cNvPr id="9" name="ZoneTexte 8">
            <a:extLst>
              <a:ext uri="{FF2B5EF4-FFF2-40B4-BE49-F238E27FC236}">
                <a16:creationId xmlns:a16="http://schemas.microsoft.com/office/drawing/2014/main" id="{5CB33F0A-C582-F8A2-3E51-E7E04E6CA149}"/>
              </a:ext>
            </a:extLst>
          </p:cNvPr>
          <p:cNvSpPr txBox="1"/>
          <p:nvPr/>
        </p:nvSpPr>
        <p:spPr>
          <a:xfrm>
            <a:off x="1599465" y="1563348"/>
            <a:ext cx="5592374" cy="657485"/>
          </a:xfrm>
          <a:prstGeom prst="roundRect">
            <a:avLst/>
          </a:prstGeom>
          <a:solidFill>
            <a:srgbClr val="D9E1F3"/>
          </a:solidFill>
          <a:ln w="19050">
            <a:solidFill>
              <a:srgbClr val="213C84"/>
            </a:solidFill>
          </a:ln>
        </p:spPr>
        <p:txBody>
          <a:bodyPr wrap="square" rtlCol="0">
            <a:spAutoFit/>
          </a:bodyPr>
          <a:lstStyle/>
          <a:p>
            <a:pPr marL="896837" indent="-896837" defTabSz="828975">
              <a:tabLst>
                <a:tab pos="732729" algn="l"/>
              </a:tabLst>
            </a:pPr>
            <a:r>
              <a:rPr lang="fr-FR" sz="1631" b="1" dirty="0">
                <a:solidFill>
                  <a:srgbClr val="213C84"/>
                </a:solidFill>
              </a:rPr>
              <a:t>Objectif : solliciter les industriels pour connaître leurs besoins en termes de fiabilité et y répondre</a:t>
            </a:r>
          </a:p>
        </p:txBody>
      </p:sp>
    </p:spTree>
    <p:extLst>
      <p:ext uri="{BB962C8B-B14F-4D97-AF65-F5344CB8AC3E}">
        <p14:creationId xmlns:p14="http://schemas.microsoft.com/office/powerpoint/2010/main" val="672610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ous-titre 11">
            <a:extLst>
              <a:ext uri="{FF2B5EF4-FFF2-40B4-BE49-F238E27FC236}">
                <a16:creationId xmlns:a16="http://schemas.microsoft.com/office/drawing/2014/main" id="{5EACA8AF-9562-A18C-FDE0-EAECCD8F2003}"/>
              </a:ext>
            </a:extLst>
          </p:cNvPr>
          <p:cNvSpPr>
            <a:spLocks noGrp="1"/>
          </p:cNvSpPr>
          <p:nvPr>
            <p:ph type="subTitle" idx="4"/>
          </p:nvPr>
        </p:nvSpPr>
        <p:spPr>
          <a:xfrm>
            <a:off x="3663488" y="813420"/>
            <a:ext cx="8022078" cy="301365"/>
          </a:xfrm>
        </p:spPr>
        <p:txBody>
          <a:bodyPr/>
          <a:lstStyle/>
          <a:p>
            <a:r>
              <a:rPr lang="fr-FR" sz="2176" dirty="0"/>
              <a:t>Axe 3 – Structurer et faciliter les activités RTI</a:t>
            </a:r>
          </a:p>
        </p:txBody>
      </p:sp>
      <p:sp>
        <p:nvSpPr>
          <p:cNvPr id="19" name="Rectangle 18">
            <a:extLst>
              <a:ext uri="{FF2B5EF4-FFF2-40B4-BE49-F238E27FC236}">
                <a16:creationId xmlns:a16="http://schemas.microsoft.com/office/drawing/2014/main" id="{0B415F99-7529-BDA5-8321-6E9AC105DB48}"/>
              </a:ext>
            </a:extLst>
          </p:cNvPr>
          <p:cNvSpPr/>
          <p:nvPr/>
        </p:nvSpPr>
        <p:spPr>
          <a:xfrm>
            <a:off x="1654771" y="296680"/>
            <a:ext cx="3430292" cy="414212"/>
          </a:xfrm>
          <a:prstGeom prst="rect">
            <a:avLst/>
          </a:prstGeom>
          <a:solidFill>
            <a:srgbClr val="223D84"/>
          </a:solidFill>
          <a:ln w="25400" cap="flat" cmpd="sng" algn="ctr">
            <a:solidFill>
              <a:srgbClr val="4F81BD">
                <a:hueOff val="0"/>
                <a:satOff val="0"/>
                <a:lumOff val="0"/>
                <a:alphaOff val="0"/>
              </a:srgbClr>
            </a:solidFill>
            <a:prstDash val="solid"/>
          </a:ln>
          <a:effectLst/>
        </p:spPr>
        <p:txBody>
          <a:bodyPr spcFirstLastPara="0" vert="horz" wrap="square" lIns="148331" tIns="84761" rIns="148331" bIns="84761" numCol="1" spcCol="1270" anchor="ctr" anchorCtr="0">
            <a:noAutofit/>
          </a:bodyPr>
          <a:lstStyle/>
          <a:p>
            <a:pPr algn="ctr" defTabSz="927067">
              <a:lnSpc>
                <a:spcPct val="90000"/>
              </a:lnSpc>
              <a:spcBef>
                <a:spcPct val="0"/>
              </a:spcBef>
              <a:spcAft>
                <a:spcPct val="35000"/>
              </a:spcAft>
            </a:pPr>
            <a:r>
              <a:rPr lang="fr-FR" sz="1814" b="1" cap="small" dirty="0">
                <a:solidFill>
                  <a:prstClr val="white"/>
                </a:solidFill>
                <a:latin typeface="Calibri"/>
              </a:rPr>
              <a:t>groupes de travail</a:t>
            </a:r>
          </a:p>
        </p:txBody>
      </p:sp>
      <p:pic>
        <p:nvPicPr>
          <p:cNvPr id="23" name="Image 22">
            <a:extLst>
              <a:ext uri="{FF2B5EF4-FFF2-40B4-BE49-F238E27FC236}">
                <a16:creationId xmlns:a16="http://schemas.microsoft.com/office/drawing/2014/main" id="{43FC7E79-7C57-4A0B-E6D4-FCBA291C92E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82603" y="231618"/>
            <a:ext cx="544335" cy="544335"/>
          </a:xfrm>
          <a:prstGeom prst="rect">
            <a:avLst/>
          </a:prstGeom>
        </p:spPr>
      </p:pic>
      <p:sp>
        <p:nvSpPr>
          <p:cNvPr id="26" name="ZoneTexte 25">
            <a:extLst>
              <a:ext uri="{FF2B5EF4-FFF2-40B4-BE49-F238E27FC236}">
                <a16:creationId xmlns:a16="http://schemas.microsoft.com/office/drawing/2014/main" id="{EFA229E3-7041-A380-4D99-B39371761E06}"/>
              </a:ext>
            </a:extLst>
          </p:cNvPr>
          <p:cNvSpPr txBox="1"/>
          <p:nvPr/>
        </p:nvSpPr>
        <p:spPr>
          <a:xfrm>
            <a:off x="844534" y="5561391"/>
            <a:ext cx="4398857" cy="650691"/>
          </a:xfrm>
          <a:prstGeom prst="rect">
            <a:avLst/>
          </a:prstGeom>
          <a:solidFill>
            <a:srgbClr val="C00000"/>
          </a:solidFill>
        </p:spPr>
        <p:txBody>
          <a:bodyPr wrap="square" rtlCol="0">
            <a:spAutoFit/>
          </a:bodyPr>
          <a:lstStyle>
            <a:defPPr>
              <a:defRPr lang="fr-FR"/>
            </a:defPPr>
            <a:lvl1pPr algn="ctr">
              <a:defRPr sz="2000" b="1">
                <a:solidFill>
                  <a:schemeClr val="bg1"/>
                </a:solidFill>
              </a:defRPr>
            </a:lvl1pPr>
          </a:lstStyle>
          <a:p>
            <a:r>
              <a:rPr lang="fr-FR" sz="1814" dirty="0"/>
              <a:t>Des GT pour échanger et avancer sur les verrous technologiques partagés</a:t>
            </a:r>
          </a:p>
        </p:txBody>
      </p:sp>
      <p:sp>
        <p:nvSpPr>
          <p:cNvPr id="11" name="ZoneTexte 10">
            <a:extLst>
              <a:ext uri="{FF2B5EF4-FFF2-40B4-BE49-F238E27FC236}">
                <a16:creationId xmlns:a16="http://schemas.microsoft.com/office/drawing/2014/main" id="{B8DE2093-BF28-1081-ACD7-A7E8D9B17693}"/>
              </a:ext>
            </a:extLst>
          </p:cNvPr>
          <p:cNvSpPr txBox="1"/>
          <p:nvPr/>
        </p:nvSpPr>
        <p:spPr>
          <a:xfrm>
            <a:off x="379070" y="4926006"/>
            <a:ext cx="11521182" cy="594650"/>
          </a:xfrm>
          <a:prstGeom prst="rect">
            <a:avLst/>
          </a:prstGeom>
          <a:noFill/>
        </p:spPr>
        <p:txBody>
          <a:bodyPr wrap="square">
            <a:spAutoFit/>
          </a:bodyPr>
          <a:lstStyle/>
          <a:p>
            <a:pPr>
              <a:defRPr/>
            </a:pPr>
            <a:r>
              <a:rPr lang="fr-FR" sz="1632" kern="0" dirty="0">
                <a:solidFill>
                  <a:srgbClr val="213C84"/>
                </a:solidFill>
                <a:latin typeface="Calibri"/>
              </a:rPr>
              <a:t>Les GT et les projets sont structurés sur des thèmes précis, sur un temps limité, avec des objectifs définis, et selon la </a:t>
            </a:r>
            <a:r>
              <a:rPr lang="fr-FR" sz="1632" kern="0" dirty="0">
                <a:solidFill>
                  <a:srgbClr val="213C84"/>
                </a:solidFill>
                <a:latin typeface="Calibri"/>
                <a:hlinkClick r:id="rId3"/>
              </a:rPr>
              <a:t>charte</a:t>
            </a:r>
            <a:r>
              <a:rPr lang="fr-FR" sz="1632" kern="0" dirty="0">
                <a:solidFill>
                  <a:srgbClr val="213C84"/>
                </a:solidFill>
                <a:latin typeface="Calibri"/>
              </a:rPr>
              <a:t> du CFF. </a:t>
            </a:r>
          </a:p>
          <a:p>
            <a:pPr>
              <a:defRPr/>
            </a:pPr>
            <a:r>
              <a:rPr lang="fr-FR" sz="1632" kern="0" dirty="0">
                <a:solidFill>
                  <a:srgbClr val="213C84"/>
                </a:solidFill>
                <a:latin typeface="Calibri"/>
              </a:rPr>
              <a:t>Les livrables peuvent varier en fonction des besoins : état de l’at, formation, cartographie des acteurs, préparation de projets…</a:t>
            </a:r>
          </a:p>
        </p:txBody>
      </p:sp>
      <p:sp>
        <p:nvSpPr>
          <p:cNvPr id="12" name="Espace réservé du contenu 3">
            <a:extLst>
              <a:ext uri="{FF2B5EF4-FFF2-40B4-BE49-F238E27FC236}">
                <a16:creationId xmlns:a16="http://schemas.microsoft.com/office/drawing/2014/main" id="{714E6313-784A-2B96-80EE-C6451B3881DB}"/>
              </a:ext>
            </a:extLst>
          </p:cNvPr>
          <p:cNvSpPr txBox="1">
            <a:spLocks/>
          </p:cNvSpPr>
          <p:nvPr/>
        </p:nvSpPr>
        <p:spPr>
          <a:xfrm>
            <a:off x="379069" y="2405474"/>
            <a:ext cx="3786801" cy="1783607"/>
          </a:xfrm>
          <a:prstGeom prst="roundRect">
            <a:avLst/>
          </a:prstGeom>
          <a:noFill/>
          <a:ln>
            <a:solidFill>
              <a:srgbClr val="223D84"/>
            </a:solidFill>
          </a:ln>
        </p:spPr>
        <p:style>
          <a:lnRef idx="2">
            <a:schemeClr val="accent1">
              <a:shade val="15000"/>
            </a:schemeClr>
          </a:lnRef>
          <a:fillRef idx="1">
            <a:schemeClr val="accent1"/>
          </a:fillRef>
          <a:effectRef idx="0">
            <a:schemeClr val="accent1"/>
          </a:effectRef>
          <a:fontRef idx="minor">
            <a:schemeClr val="lt1"/>
          </a:fontRef>
        </p:style>
        <p:txBody>
          <a:bodyPr lIns="32645" rIns="32645" rtlCol="0" anchor="t"/>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tabLst>
                <a:tab pos="326777" algn="l"/>
                <a:tab pos="3168439" algn="r"/>
              </a:tabLst>
            </a:pPr>
            <a:r>
              <a:rPr lang="fr-FR" sz="1451" b="1" kern="0" dirty="0">
                <a:solidFill>
                  <a:srgbClr val="213C84"/>
                </a:solidFill>
              </a:rPr>
              <a:t>GT-Humidité 	</a:t>
            </a:r>
          </a:p>
          <a:p>
            <a:pPr algn="l">
              <a:tabLst>
                <a:tab pos="326777" algn="l"/>
                <a:tab pos="3168439" algn="r"/>
              </a:tabLst>
            </a:pPr>
            <a:r>
              <a:rPr lang="fr-FR" sz="1451" kern="0" dirty="0">
                <a:solidFill>
                  <a:srgbClr val="213C84"/>
                </a:solidFill>
              </a:rPr>
              <a:t>Evaluer les effets de l’humidité et de ses effets à l’intérieur des composants électroniques</a:t>
            </a:r>
          </a:p>
          <a:p>
            <a:pPr algn="l">
              <a:tabLst>
                <a:tab pos="326777" algn="l"/>
                <a:tab pos="3168439" algn="r"/>
              </a:tabLst>
            </a:pPr>
            <a:endParaRPr lang="fr-FR" sz="1451" kern="0" dirty="0">
              <a:solidFill>
                <a:srgbClr val="213C84"/>
              </a:solidFill>
            </a:endParaRPr>
          </a:p>
          <a:p>
            <a:pPr algn="l">
              <a:tabLst>
                <a:tab pos="326777" algn="l"/>
                <a:tab pos="3168439" algn="r"/>
              </a:tabLst>
            </a:pPr>
            <a:r>
              <a:rPr lang="fr-FR" sz="1451" kern="0" dirty="0">
                <a:solidFill>
                  <a:srgbClr val="213C84"/>
                </a:solidFill>
              </a:rPr>
              <a:t>Saison 1 : du 01/09/2023 au 30/06/2025</a:t>
            </a:r>
          </a:p>
          <a:p>
            <a:pPr algn="l">
              <a:tabLst>
                <a:tab pos="326777" algn="l"/>
                <a:tab pos="3168439" algn="r"/>
              </a:tabLst>
            </a:pPr>
            <a:r>
              <a:rPr lang="fr-FR" sz="1451" kern="0" dirty="0">
                <a:solidFill>
                  <a:srgbClr val="213C84"/>
                </a:solidFill>
              </a:rPr>
              <a:t>Saison 2 : du 01/01/2025 au 31/12/2025</a:t>
            </a:r>
          </a:p>
          <a:p>
            <a:pPr algn="l">
              <a:tabLst>
                <a:tab pos="326777" algn="l"/>
                <a:tab pos="3168439" algn="r"/>
              </a:tabLst>
            </a:pPr>
            <a:r>
              <a:rPr lang="fr-FR" sz="1451" kern="0" dirty="0">
                <a:solidFill>
                  <a:srgbClr val="213C84"/>
                </a:solidFill>
              </a:rPr>
              <a:t>Saison 3 : du 01/01/2026 au 31/12/2026</a:t>
            </a:r>
          </a:p>
        </p:txBody>
      </p:sp>
      <p:sp>
        <p:nvSpPr>
          <p:cNvPr id="13" name="Espace réservé du contenu 3">
            <a:extLst>
              <a:ext uri="{FF2B5EF4-FFF2-40B4-BE49-F238E27FC236}">
                <a16:creationId xmlns:a16="http://schemas.microsoft.com/office/drawing/2014/main" id="{37A0384E-5F46-2185-5663-1F06A18F853A}"/>
              </a:ext>
            </a:extLst>
          </p:cNvPr>
          <p:cNvSpPr txBox="1">
            <a:spLocks/>
          </p:cNvSpPr>
          <p:nvPr/>
        </p:nvSpPr>
        <p:spPr>
          <a:xfrm>
            <a:off x="4246260" y="2405474"/>
            <a:ext cx="3786801" cy="1142569"/>
          </a:xfrm>
          <a:prstGeom prst="roundRect">
            <a:avLst/>
          </a:prstGeom>
          <a:noFill/>
          <a:ln>
            <a:solidFill>
              <a:srgbClr val="223D84"/>
            </a:solidFill>
          </a:ln>
        </p:spPr>
        <p:style>
          <a:lnRef idx="2">
            <a:schemeClr val="accent1">
              <a:shade val="15000"/>
            </a:schemeClr>
          </a:lnRef>
          <a:fillRef idx="1">
            <a:schemeClr val="accent1"/>
          </a:fillRef>
          <a:effectRef idx="0">
            <a:schemeClr val="accent1"/>
          </a:effectRef>
          <a:fontRef idx="minor">
            <a:schemeClr val="lt1"/>
          </a:fontRef>
        </p:style>
        <p:txBody>
          <a:bodyPr lIns="32645" rIns="32645" rtlCol="0" anchor="t"/>
          <a:lstStyle>
            <a:defPPr>
              <a:defRPr lang="fr-FR"/>
            </a:defPPr>
            <a:lvl1pPr>
              <a:tabLst>
                <a:tab pos="360363" algn="l"/>
                <a:tab pos="3494088" algn="r"/>
              </a:tabLst>
              <a:defRPr sz="1600" kern="0">
                <a:solidFill>
                  <a:srgbClr val="213C84"/>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451" b="1" dirty="0"/>
              <a:t>Projet Valorisation de la donnée </a:t>
            </a:r>
          </a:p>
          <a:p>
            <a:r>
              <a:rPr lang="fr-FR" sz="1451" dirty="0"/>
              <a:t>(à venir prochainement)</a:t>
            </a:r>
          </a:p>
          <a:p>
            <a:r>
              <a:rPr lang="fr-FR" sz="1451" dirty="0"/>
              <a:t>Prédire, pronostiquer les risques techniques (i.e. défaillances) des produits industriels</a:t>
            </a:r>
          </a:p>
        </p:txBody>
      </p:sp>
      <p:sp>
        <p:nvSpPr>
          <p:cNvPr id="14" name="ZoneTexte 13">
            <a:extLst>
              <a:ext uri="{FF2B5EF4-FFF2-40B4-BE49-F238E27FC236}">
                <a16:creationId xmlns:a16="http://schemas.microsoft.com/office/drawing/2014/main" id="{C02F1B6C-6C44-D36B-10B6-7CCA0A9C5444}"/>
              </a:ext>
            </a:extLst>
          </p:cNvPr>
          <p:cNvSpPr txBox="1"/>
          <p:nvPr/>
        </p:nvSpPr>
        <p:spPr>
          <a:xfrm>
            <a:off x="379070" y="1788918"/>
            <a:ext cx="11521182" cy="379820"/>
          </a:xfrm>
          <a:prstGeom prst="roundRect">
            <a:avLst/>
          </a:prstGeom>
          <a:solidFill>
            <a:srgbClr val="D9E1F3"/>
          </a:solidFill>
          <a:ln w="19050">
            <a:solidFill>
              <a:srgbClr val="213C84"/>
            </a:solidFill>
          </a:ln>
        </p:spPr>
        <p:txBody>
          <a:bodyPr wrap="square" rtlCol="0">
            <a:spAutoFit/>
          </a:bodyPr>
          <a:lstStyle/>
          <a:p>
            <a:pPr defTabSz="828975"/>
            <a:r>
              <a:rPr lang="fr-FR" sz="1631" b="1" dirty="0">
                <a:solidFill>
                  <a:srgbClr val="213C84"/>
                </a:solidFill>
                <a:latin typeface="Calibri"/>
              </a:rPr>
              <a:t>Objectif : Constituer des groupes de travail et initier des projets pour travailler sur des verrous technologiques identifiés</a:t>
            </a:r>
          </a:p>
        </p:txBody>
      </p:sp>
      <p:sp>
        <p:nvSpPr>
          <p:cNvPr id="15" name="Espace réservé du contenu 3">
            <a:extLst>
              <a:ext uri="{FF2B5EF4-FFF2-40B4-BE49-F238E27FC236}">
                <a16:creationId xmlns:a16="http://schemas.microsoft.com/office/drawing/2014/main" id="{FB33DCE5-C042-EBF1-FFC6-D48258012C23}"/>
              </a:ext>
            </a:extLst>
          </p:cNvPr>
          <p:cNvSpPr txBox="1">
            <a:spLocks/>
          </p:cNvSpPr>
          <p:nvPr/>
        </p:nvSpPr>
        <p:spPr>
          <a:xfrm>
            <a:off x="8113450" y="2405474"/>
            <a:ext cx="3786801" cy="1142569"/>
          </a:xfrm>
          <a:prstGeom prst="roundRect">
            <a:avLst/>
          </a:prstGeom>
          <a:noFill/>
          <a:ln>
            <a:solidFill>
              <a:srgbClr val="223D84"/>
            </a:solidFill>
          </a:ln>
        </p:spPr>
        <p:style>
          <a:lnRef idx="2">
            <a:schemeClr val="accent1">
              <a:shade val="15000"/>
            </a:schemeClr>
          </a:lnRef>
          <a:fillRef idx="1">
            <a:schemeClr val="accent1"/>
          </a:fillRef>
          <a:effectRef idx="0">
            <a:schemeClr val="accent1"/>
          </a:effectRef>
          <a:fontRef idx="minor">
            <a:schemeClr val="lt1"/>
          </a:fontRef>
        </p:style>
        <p:txBody>
          <a:bodyPr lIns="32645" rIns="32645" rtlCol="0" anchor="t"/>
          <a:lstStyle>
            <a:defPPr>
              <a:defRPr lang="fr-FR"/>
            </a:defPPr>
            <a:lvl1pPr>
              <a:tabLst>
                <a:tab pos="360363" algn="l"/>
                <a:tab pos="3494088" algn="r"/>
              </a:tabLst>
              <a:defRPr sz="1600" kern="0">
                <a:solidFill>
                  <a:srgbClr val="213C84"/>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451" b="1" dirty="0"/>
              <a:t>Projet ARTES </a:t>
            </a:r>
            <a:endParaRPr lang="fr-FR" sz="1451" dirty="0"/>
          </a:p>
          <a:p>
            <a:r>
              <a:rPr lang="fr-FR" sz="1451" dirty="0"/>
              <a:t>(à venir prochainement)</a:t>
            </a:r>
          </a:p>
          <a:p>
            <a:r>
              <a:rPr lang="fr-FR" sz="1451" dirty="0"/>
              <a:t>Optical and Quantum Communication </a:t>
            </a:r>
            <a:r>
              <a:rPr lang="fr-FR" sz="1451" dirty="0" err="1"/>
              <a:t>Reliability</a:t>
            </a:r>
            <a:endParaRPr lang="fr-FR" sz="1451" dirty="0"/>
          </a:p>
        </p:txBody>
      </p:sp>
      <p:sp>
        <p:nvSpPr>
          <p:cNvPr id="21" name="ZoneTexte 20">
            <a:extLst>
              <a:ext uri="{FF2B5EF4-FFF2-40B4-BE49-F238E27FC236}">
                <a16:creationId xmlns:a16="http://schemas.microsoft.com/office/drawing/2014/main" id="{947DACF3-9F18-78C2-38FF-E5F2D9A070AE}"/>
              </a:ext>
            </a:extLst>
          </p:cNvPr>
          <p:cNvSpPr txBox="1"/>
          <p:nvPr/>
        </p:nvSpPr>
        <p:spPr>
          <a:xfrm>
            <a:off x="5566643" y="5561391"/>
            <a:ext cx="6333608" cy="709297"/>
          </a:xfrm>
          <a:prstGeom prst="rect">
            <a:avLst/>
          </a:prstGeom>
          <a:solidFill>
            <a:srgbClr val="223D84"/>
          </a:solidFill>
        </p:spPr>
        <p:txBody>
          <a:bodyPr wrap="square" rtlCol="0">
            <a:spAutoFit/>
          </a:bodyPr>
          <a:lstStyle/>
          <a:p>
            <a:pPr marL="207294">
              <a:lnSpc>
                <a:spcPct val="90000"/>
              </a:lnSpc>
              <a:spcBef>
                <a:spcPts val="907"/>
              </a:spcBef>
            </a:pPr>
            <a:r>
              <a:rPr lang="fr-FR" sz="2227" b="1" dirty="0">
                <a:solidFill>
                  <a:schemeClr val="bg1"/>
                </a:solidFill>
              </a:rPr>
              <a:t>Si vous avez des initiatives à proposer, </a:t>
            </a:r>
            <a:br>
              <a:rPr lang="fr-FR" sz="2227" b="1" dirty="0">
                <a:solidFill>
                  <a:schemeClr val="bg1"/>
                </a:solidFill>
              </a:rPr>
            </a:br>
            <a:r>
              <a:rPr lang="fr-FR" sz="2227" b="1" dirty="0">
                <a:solidFill>
                  <a:schemeClr val="bg1"/>
                </a:solidFill>
              </a:rPr>
              <a:t>contacter nous : 	</a:t>
            </a:r>
            <a:r>
              <a:rPr lang="fr-FR" sz="2227" b="1" dirty="0">
                <a:solidFill>
                  <a:schemeClr val="bg1"/>
                </a:solidFill>
                <a:hlinkClick r:id="rId4">
                  <a:extLst>
                    <a:ext uri="{A12FA001-AC4F-418D-AE19-62706E023703}">
                      <ahyp:hlinkClr xmlns:ahyp="http://schemas.microsoft.com/office/drawing/2018/hyperlinkcolor" val="tx"/>
                    </a:ext>
                  </a:extLst>
                </a:hlinkClick>
              </a:rPr>
              <a:t>cff@nae.fr</a:t>
            </a:r>
            <a:r>
              <a:rPr lang="fr-FR" sz="2227" b="1" dirty="0">
                <a:solidFill>
                  <a:schemeClr val="bg1"/>
                </a:solidFill>
              </a:rPr>
              <a:t> </a:t>
            </a:r>
          </a:p>
        </p:txBody>
      </p:sp>
      <p:sp>
        <p:nvSpPr>
          <p:cNvPr id="22" name="Espace réservé du contenu 3">
            <a:extLst>
              <a:ext uri="{FF2B5EF4-FFF2-40B4-BE49-F238E27FC236}">
                <a16:creationId xmlns:a16="http://schemas.microsoft.com/office/drawing/2014/main" id="{DE4922C1-DD3F-F66D-45B3-B66AF72EE7BD}"/>
              </a:ext>
            </a:extLst>
          </p:cNvPr>
          <p:cNvSpPr txBox="1">
            <a:spLocks/>
          </p:cNvSpPr>
          <p:nvPr/>
        </p:nvSpPr>
        <p:spPr>
          <a:xfrm>
            <a:off x="4246260" y="3605445"/>
            <a:ext cx="3786801" cy="1142569"/>
          </a:xfrm>
          <a:prstGeom prst="roundRect">
            <a:avLst/>
          </a:prstGeom>
          <a:noFill/>
          <a:ln>
            <a:solidFill>
              <a:srgbClr val="223D84"/>
            </a:solidFill>
          </a:ln>
        </p:spPr>
        <p:style>
          <a:lnRef idx="2">
            <a:schemeClr val="accent1">
              <a:shade val="15000"/>
            </a:schemeClr>
          </a:lnRef>
          <a:fillRef idx="1">
            <a:schemeClr val="accent1"/>
          </a:fillRef>
          <a:effectRef idx="0">
            <a:schemeClr val="accent1"/>
          </a:effectRef>
          <a:fontRef idx="minor">
            <a:schemeClr val="lt1"/>
          </a:fontRef>
        </p:style>
        <p:txBody>
          <a:bodyPr lIns="32645" rIns="32645" rtlCol="0" anchor="t"/>
          <a:lstStyle>
            <a:defPPr>
              <a:defRPr lang="fr-FR"/>
            </a:defPPr>
            <a:lvl1pPr>
              <a:tabLst>
                <a:tab pos="360363" algn="l"/>
                <a:tab pos="3494088" algn="r"/>
              </a:tabLst>
              <a:defRPr sz="1600" kern="0">
                <a:solidFill>
                  <a:srgbClr val="213C84"/>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451" b="1" dirty="0"/>
              <a:t>Projet Caractérisation GaN </a:t>
            </a:r>
          </a:p>
          <a:p>
            <a:r>
              <a:rPr lang="fr-FR" sz="1451" dirty="0"/>
              <a:t>(à venir prochainement)</a:t>
            </a:r>
          </a:p>
          <a:p>
            <a:r>
              <a:rPr lang="fr-FR" sz="1451" dirty="0"/>
              <a:t>Prédire, pronostiquer les risques techniques (i.e. défaillances) des produits industriels</a:t>
            </a:r>
          </a:p>
        </p:txBody>
      </p:sp>
      <p:sp>
        <p:nvSpPr>
          <p:cNvPr id="25" name="Espace réservé du contenu 3">
            <a:extLst>
              <a:ext uri="{FF2B5EF4-FFF2-40B4-BE49-F238E27FC236}">
                <a16:creationId xmlns:a16="http://schemas.microsoft.com/office/drawing/2014/main" id="{8BB8E37E-A706-B9CD-E5B3-B13D6E374A97}"/>
              </a:ext>
            </a:extLst>
          </p:cNvPr>
          <p:cNvSpPr txBox="1">
            <a:spLocks/>
          </p:cNvSpPr>
          <p:nvPr/>
        </p:nvSpPr>
        <p:spPr>
          <a:xfrm>
            <a:off x="8113450" y="3617796"/>
            <a:ext cx="3786801" cy="1142569"/>
          </a:xfrm>
          <a:prstGeom prst="roundRect">
            <a:avLst/>
          </a:prstGeom>
          <a:solidFill>
            <a:schemeClr val="bg1">
              <a:lumMod val="95000"/>
            </a:schemeClr>
          </a:solidFill>
          <a:ln>
            <a:solidFill>
              <a:srgbClr val="223D84"/>
            </a:solidFill>
          </a:ln>
        </p:spPr>
        <p:style>
          <a:lnRef idx="2">
            <a:schemeClr val="accent1">
              <a:shade val="15000"/>
            </a:schemeClr>
          </a:lnRef>
          <a:fillRef idx="1">
            <a:schemeClr val="accent1"/>
          </a:fillRef>
          <a:effectRef idx="0">
            <a:schemeClr val="accent1"/>
          </a:effectRef>
          <a:fontRef idx="minor">
            <a:schemeClr val="lt1"/>
          </a:fontRef>
        </p:style>
        <p:txBody>
          <a:bodyPr lIns="32645" rIns="32645" rtlCol="0" anchor="t"/>
          <a:lstStyle>
            <a:defPPr>
              <a:defRPr lang="fr-FR"/>
            </a:defPPr>
            <a:lvl1pPr>
              <a:tabLst>
                <a:tab pos="360363" algn="l"/>
                <a:tab pos="3494088" algn="r"/>
              </a:tabLst>
              <a:defRPr sz="1600" kern="0">
                <a:solidFill>
                  <a:srgbClr val="213C84"/>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451" b="1" dirty="0"/>
              <a:t>Projet …</a:t>
            </a:r>
          </a:p>
          <a:p>
            <a:endParaRPr lang="fr-FR" sz="1451" dirty="0"/>
          </a:p>
          <a:p>
            <a:r>
              <a:rPr lang="fr-FR" sz="1451" dirty="0"/>
              <a:t>	Le CFF est à l’écoute de vos propositions.</a:t>
            </a:r>
          </a:p>
        </p:txBody>
      </p:sp>
    </p:spTree>
    <p:extLst>
      <p:ext uri="{BB962C8B-B14F-4D97-AF65-F5344CB8AC3E}">
        <p14:creationId xmlns:p14="http://schemas.microsoft.com/office/powerpoint/2010/main" val="2007959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4EF0A30-7F04-182E-3670-85DF83CCB3C9}"/>
              </a:ext>
            </a:extLst>
          </p:cNvPr>
          <p:cNvSpPr txBox="1"/>
          <p:nvPr/>
        </p:nvSpPr>
        <p:spPr>
          <a:xfrm>
            <a:off x="914400" y="1331293"/>
            <a:ext cx="10875475" cy="5077031"/>
          </a:xfrm>
          <a:prstGeom prst="rect">
            <a:avLst/>
          </a:prstGeom>
          <a:noFill/>
        </p:spPr>
        <p:txBody>
          <a:bodyPr wrap="square">
            <a:spAutoFit/>
          </a:bodyPr>
          <a:lstStyle/>
          <a:p>
            <a:pPr marL="442913" marR="0" lvl="1" indent="-342900" algn="l" defTabSz="457200" rtl="0" eaLnBrk="1" fontAlgn="auto" latinLnBrk="0" hangingPunct="1">
              <a:lnSpc>
                <a:spcPct val="107000"/>
              </a:lnSpc>
              <a:spcBef>
                <a:spcPts val="0"/>
              </a:spcBef>
              <a:spcAft>
                <a:spcPts val="800"/>
              </a:spcAft>
              <a:buClrTx/>
              <a:buSzTx/>
              <a:buFont typeface="Arial" panose="020B0604020202020204" pitchFamily="34" charset="0"/>
              <a:buChar char="•"/>
              <a:tabLst>
                <a:tab pos="1260475" algn="l"/>
                <a:tab pos="7721600" algn="l"/>
              </a:tabLst>
              <a:defRPr/>
            </a:pPr>
            <a:r>
              <a:rPr lang="fr-FR" sz="2000" dirty="0">
                <a:solidFill>
                  <a:srgbClr val="332584"/>
                </a:solidFill>
                <a:latin typeface="Arial" panose="020B0604020202020204" pitchFamily="34" charset="0"/>
                <a:cs typeface="Arial" panose="020B0604020202020204" pitchFamily="34" charset="0"/>
              </a:rPr>
              <a:t>2017 : 	Fiabilité expérimentale et en essais virtuels</a:t>
            </a:r>
            <a:r>
              <a:rPr lang="fr-FR" sz="2000" dirty="0">
                <a:solidFill>
                  <a:srgbClr val="000000"/>
                </a:solidFill>
                <a:latin typeface="docs-Calibri"/>
              </a:rPr>
              <a:t>	</a:t>
            </a:r>
            <a:r>
              <a:rPr lang="fr-FR" sz="1600" i="1" dirty="0">
                <a:solidFill>
                  <a:srgbClr val="808080"/>
                </a:solidFill>
                <a:latin typeface="Calibri" panose="020F0502020204030204" pitchFamily="34" charset="0"/>
                <a:cs typeface="Times New Roman" panose="02020603050405020304" pitchFamily="18" charset="0"/>
              </a:rPr>
              <a:t>à Rouen, en Normandie</a:t>
            </a:r>
          </a:p>
          <a:p>
            <a:pPr marL="442913" marR="0" lvl="1" indent="-342900" algn="l" defTabSz="457200" rtl="0" eaLnBrk="1" fontAlgn="auto" latinLnBrk="0" hangingPunct="1">
              <a:lnSpc>
                <a:spcPct val="107000"/>
              </a:lnSpc>
              <a:spcBef>
                <a:spcPts val="0"/>
              </a:spcBef>
              <a:spcAft>
                <a:spcPts val="800"/>
              </a:spcAft>
              <a:buClrTx/>
              <a:buSzTx/>
              <a:buFont typeface="Arial" panose="020B0604020202020204" pitchFamily="34" charset="0"/>
              <a:buChar char="•"/>
              <a:tabLst>
                <a:tab pos="1260475" algn="l"/>
                <a:tab pos="7721600" algn="l"/>
              </a:tabLst>
              <a:defRPr/>
            </a:pPr>
            <a:r>
              <a:rPr lang="fr-FR" sz="2000" dirty="0">
                <a:solidFill>
                  <a:srgbClr val="332584"/>
                </a:solidFill>
                <a:latin typeface="Arial" panose="020B0604020202020204" pitchFamily="34" charset="0"/>
                <a:cs typeface="Arial" panose="020B0604020202020204" pitchFamily="34" charset="0"/>
              </a:rPr>
              <a:t>2019 : 	Fiabilité de systèmes électroniques</a:t>
            </a:r>
            <a:r>
              <a:rPr lang="fr-FR" sz="2000" dirty="0">
                <a:solidFill>
                  <a:srgbClr val="000000"/>
                </a:solidFill>
                <a:latin typeface="docs-Calibri"/>
              </a:rPr>
              <a:t>	</a:t>
            </a:r>
            <a:r>
              <a:rPr kumimoji="0" lang="fr-FR" sz="1600" b="0" i="1" u="none" strike="noStrike" kern="1200" cap="none" spc="0" normalizeH="0" baseline="0" noProof="0" dirty="0">
                <a:ln>
                  <a:noFill/>
                </a:ln>
                <a:solidFill>
                  <a:srgbClr val="808080"/>
                </a:solidFill>
                <a:effectLst/>
                <a:uLnTx/>
                <a:uFillTx/>
                <a:latin typeface="Calibri" panose="020F0502020204030204" pitchFamily="34" charset="0"/>
                <a:ea typeface="+mn-ea"/>
                <a:cs typeface="Times New Roman" panose="02020603050405020304" pitchFamily="18" charset="0"/>
              </a:rPr>
              <a:t> </a:t>
            </a:r>
            <a:r>
              <a:rPr lang="fr-FR" sz="1600" i="1" dirty="0">
                <a:solidFill>
                  <a:srgbClr val="808080"/>
                </a:solidFill>
                <a:latin typeface="Calibri" panose="020F0502020204030204" pitchFamily="34" charset="0"/>
                <a:cs typeface="Times New Roman" panose="02020603050405020304" pitchFamily="18" charset="0"/>
              </a:rPr>
              <a:t>à Rouen, en Normandie</a:t>
            </a:r>
            <a:endParaRPr lang="fr-FR" sz="2000" dirty="0">
              <a:solidFill>
                <a:srgbClr val="000000"/>
              </a:solidFill>
              <a:latin typeface="docs-Calibri"/>
            </a:endParaRPr>
          </a:p>
          <a:p>
            <a:pPr marL="442913" lvl="1" indent="-342900" defTabSz="457200">
              <a:lnSpc>
                <a:spcPct val="107000"/>
              </a:lnSpc>
              <a:spcAft>
                <a:spcPts val="800"/>
              </a:spcAft>
              <a:buFont typeface="Arial" panose="020B0604020202020204" pitchFamily="34" charset="0"/>
              <a:buChar char="•"/>
              <a:tabLst>
                <a:tab pos="1260475" algn="l"/>
                <a:tab pos="7721600" algn="l"/>
              </a:tabLst>
              <a:defRPr/>
            </a:pPr>
            <a:r>
              <a:rPr lang="fr-FR" sz="2000" dirty="0">
                <a:solidFill>
                  <a:srgbClr val="332584"/>
                </a:solidFill>
                <a:latin typeface="Arial" panose="020B0604020202020204" pitchFamily="34" charset="0"/>
                <a:cs typeface="Arial" panose="020B0604020202020204" pitchFamily="34" charset="0"/>
              </a:rPr>
              <a:t>2020 : 	La fiabilité du SiC pour des applications de Puissance / HVDC / Montée en tension</a:t>
            </a:r>
            <a:br>
              <a:rPr lang="fr-FR" sz="2000" dirty="0">
                <a:solidFill>
                  <a:srgbClr val="332584"/>
                </a:solidFill>
                <a:latin typeface="Arial" panose="020B0604020202020204" pitchFamily="34" charset="0"/>
                <a:cs typeface="Arial" panose="020B0604020202020204" pitchFamily="34" charset="0"/>
              </a:rPr>
            </a:br>
            <a:r>
              <a:rPr lang="fr-FR" sz="2000" dirty="0">
                <a:solidFill>
                  <a:srgbClr val="332584"/>
                </a:solidFill>
                <a:latin typeface="Arial" panose="020B0604020202020204" pitchFamily="34" charset="0"/>
                <a:cs typeface="Arial" panose="020B0604020202020204" pitchFamily="34" charset="0"/>
              </a:rPr>
              <a:t>	Le futur des technologies pour la mobilité</a:t>
            </a:r>
            <a:r>
              <a:rPr lang="fr-FR" sz="2000" dirty="0">
                <a:solidFill>
                  <a:srgbClr val="000000"/>
                </a:solidFill>
                <a:latin typeface="docs-Calibri"/>
              </a:rPr>
              <a:t>	</a:t>
            </a:r>
            <a:r>
              <a:rPr kumimoji="0" lang="fr-FR" sz="1600" b="0" i="1" u="none" strike="noStrike" kern="1200" cap="none" spc="0" normalizeH="0" baseline="0" noProof="0" dirty="0">
                <a:ln>
                  <a:noFill/>
                </a:ln>
                <a:solidFill>
                  <a:srgbClr val="808080"/>
                </a:solidFill>
                <a:effectLst/>
                <a:uLnTx/>
                <a:uFillTx/>
                <a:latin typeface="Calibri" panose="020F0502020204030204" pitchFamily="34" charset="0"/>
                <a:ea typeface="+mn-ea"/>
                <a:cs typeface="Times New Roman" panose="02020603050405020304" pitchFamily="18" charset="0"/>
              </a:rPr>
              <a:t> en visioconférence</a:t>
            </a:r>
            <a:endParaRPr lang="fr-FR" sz="2000" dirty="0">
              <a:solidFill>
                <a:srgbClr val="000000"/>
              </a:solidFill>
              <a:latin typeface="docs-Calibri"/>
            </a:endParaRPr>
          </a:p>
          <a:p>
            <a:pPr marL="442913" lvl="1" indent="-342900" defTabSz="457200">
              <a:lnSpc>
                <a:spcPct val="107000"/>
              </a:lnSpc>
              <a:spcAft>
                <a:spcPts val="800"/>
              </a:spcAft>
              <a:buFont typeface="Arial" panose="020B0604020202020204" pitchFamily="34" charset="0"/>
              <a:buChar char="•"/>
              <a:tabLst>
                <a:tab pos="1260475" algn="l"/>
                <a:tab pos="7721600" algn="l"/>
              </a:tabLst>
              <a:defRPr/>
            </a:pPr>
            <a:r>
              <a:rPr lang="fr-FR" sz="2000" dirty="0">
                <a:solidFill>
                  <a:srgbClr val="332584"/>
                </a:solidFill>
                <a:latin typeface="Arial" panose="020B0604020202020204" pitchFamily="34" charset="0"/>
                <a:cs typeface="Arial" panose="020B0604020202020204" pitchFamily="34" charset="0"/>
              </a:rPr>
              <a:t>2021 :	La fiabilité au cœur des dispositifs électroniques embarqués</a:t>
            </a:r>
            <a:br>
              <a:rPr lang="fr-FR" sz="2000" dirty="0">
                <a:solidFill>
                  <a:srgbClr val="332584"/>
                </a:solidFill>
                <a:latin typeface="Arial" panose="020B0604020202020204" pitchFamily="34" charset="0"/>
                <a:cs typeface="Arial" panose="020B0604020202020204" pitchFamily="34" charset="0"/>
              </a:rPr>
            </a:br>
            <a:r>
              <a:rPr lang="fr-FR" sz="2000" dirty="0">
                <a:solidFill>
                  <a:srgbClr val="332584"/>
                </a:solidFill>
                <a:latin typeface="Arial" panose="020B0604020202020204" pitchFamily="34" charset="0"/>
                <a:cs typeface="Arial" panose="020B0604020202020204" pitchFamily="34" charset="0"/>
              </a:rPr>
              <a:t>	La fiabilité dans la miniaturisation et l’enfouissement des composants</a:t>
            </a:r>
            <a:br>
              <a:rPr lang="fr-FR" sz="2000" dirty="0">
                <a:solidFill>
                  <a:srgbClr val="332584"/>
                </a:solidFill>
                <a:latin typeface="Arial" panose="020B0604020202020204" pitchFamily="34" charset="0"/>
                <a:cs typeface="Arial" panose="020B0604020202020204" pitchFamily="34" charset="0"/>
              </a:rPr>
            </a:br>
            <a:r>
              <a:rPr lang="fr-FR" sz="2000" dirty="0">
                <a:solidFill>
                  <a:srgbClr val="000000"/>
                </a:solidFill>
                <a:latin typeface="docs-Calibri"/>
              </a:rPr>
              <a:t>		</a:t>
            </a:r>
            <a:r>
              <a:rPr kumimoji="0" lang="fr-FR" sz="1600" b="0" i="1" u="none" strike="noStrike" kern="1200" cap="none" spc="0" normalizeH="0" baseline="0" noProof="0" dirty="0">
                <a:ln>
                  <a:noFill/>
                </a:ln>
                <a:solidFill>
                  <a:srgbClr val="808080"/>
                </a:solidFill>
                <a:effectLst/>
                <a:uLnTx/>
                <a:uFillTx/>
                <a:latin typeface="Calibri" panose="020F0502020204030204" pitchFamily="34" charset="0"/>
                <a:ea typeface="+mn-ea"/>
                <a:cs typeface="Times New Roman" panose="02020603050405020304" pitchFamily="18" charset="0"/>
              </a:rPr>
              <a:t> à Toulouse, en Occitanie</a:t>
            </a:r>
          </a:p>
          <a:p>
            <a:pPr marL="442913" lvl="1" indent="-342900" defTabSz="457200">
              <a:lnSpc>
                <a:spcPct val="107000"/>
              </a:lnSpc>
              <a:spcAft>
                <a:spcPts val="800"/>
              </a:spcAft>
              <a:buFont typeface="Arial" panose="020B0604020202020204" pitchFamily="34" charset="0"/>
              <a:buChar char="•"/>
              <a:tabLst>
                <a:tab pos="1260475" algn="l"/>
                <a:tab pos="7721600" algn="l"/>
              </a:tabLst>
              <a:defRPr/>
            </a:pPr>
            <a:r>
              <a:rPr lang="fr-FR" sz="2000" dirty="0">
                <a:solidFill>
                  <a:srgbClr val="332584"/>
                </a:solidFill>
                <a:latin typeface="Arial" panose="020B0604020202020204" pitchFamily="34" charset="0"/>
                <a:cs typeface="Arial" panose="020B0604020202020204" pitchFamily="34" charset="0"/>
              </a:rPr>
              <a:t>2023 :	La température dans la fiabilité des systèmes et des composants électroniques</a:t>
            </a:r>
            <a:br>
              <a:rPr lang="fr-FR" sz="2000" dirty="0">
                <a:solidFill>
                  <a:srgbClr val="000000"/>
                </a:solidFill>
                <a:latin typeface="docs-Calibri"/>
              </a:rPr>
            </a:br>
            <a:r>
              <a:rPr lang="fr-FR" sz="2000" dirty="0">
                <a:solidFill>
                  <a:srgbClr val="000000"/>
                </a:solidFill>
                <a:latin typeface="docs-Calibri"/>
              </a:rPr>
              <a:t>		</a:t>
            </a:r>
            <a:r>
              <a:rPr kumimoji="0" lang="fr-FR" sz="1600" b="0" i="1" u="none" strike="noStrike" kern="1200" cap="none" spc="0" normalizeH="0" baseline="0" noProof="0" dirty="0">
                <a:ln>
                  <a:noFill/>
                </a:ln>
                <a:solidFill>
                  <a:srgbClr val="808080"/>
                </a:solidFill>
                <a:effectLst/>
                <a:uLnTx/>
                <a:uFillTx/>
                <a:latin typeface="Calibri" panose="020F0502020204030204" pitchFamily="34" charset="0"/>
                <a:ea typeface="+mn-ea"/>
                <a:cs typeface="Times New Roman" panose="02020603050405020304" pitchFamily="18" charset="0"/>
              </a:rPr>
              <a:t> à </a:t>
            </a:r>
            <a:r>
              <a:rPr lang="fr-FR" sz="1600" i="1" dirty="0">
                <a:solidFill>
                  <a:srgbClr val="808080"/>
                </a:solidFill>
                <a:latin typeface="Calibri" panose="020F0502020204030204" pitchFamily="34" charset="0"/>
                <a:cs typeface="Times New Roman" panose="02020603050405020304" pitchFamily="18" charset="0"/>
              </a:rPr>
              <a:t>Rouen, en Normandie</a:t>
            </a:r>
          </a:p>
          <a:p>
            <a:pPr marL="442913" lvl="1" indent="-342900" defTabSz="457200">
              <a:lnSpc>
                <a:spcPct val="107000"/>
              </a:lnSpc>
              <a:spcAft>
                <a:spcPts val="800"/>
              </a:spcAft>
              <a:buFont typeface="Arial" panose="020B0604020202020204" pitchFamily="34" charset="0"/>
              <a:buChar char="•"/>
              <a:tabLst>
                <a:tab pos="1260475" algn="l"/>
                <a:tab pos="7721600" algn="l"/>
              </a:tabLst>
              <a:defRPr/>
            </a:pPr>
            <a:r>
              <a:rPr lang="fr-FR" sz="2000" dirty="0">
                <a:solidFill>
                  <a:srgbClr val="332584"/>
                </a:solidFill>
                <a:latin typeface="Arial" panose="020B0604020202020204" pitchFamily="34" charset="0"/>
                <a:cs typeface="Arial" panose="020B0604020202020204" pitchFamily="34" charset="0"/>
              </a:rPr>
              <a:t>2024 :	Evaluation de la durée de vie des composants électroniques</a:t>
            </a:r>
            <a:br>
              <a:rPr lang="fr-FR" sz="2000" dirty="0">
                <a:solidFill>
                  <a:srgbClr val="000000"/>
                </a:solidFill>
                <a:latin typeface="Arial" panose="020B0604020202020204" pitchFamily="34" charset="0"/>
                <a:cs typeface="Arial" panose="020B0604020202020204" pitchFamily="34" charset="0"/>
              </a:rPr>
            </a:br>
            <a:r>
              <a:rPr lang="fr-FR" sz="2000" dirty="0">
                <a:solidFill>
                  <a:srgbClr val="000000"/>
                </a:solidFill>
                <a:latin typeface="docs-Calibri"/>
              </a:rPr>
              <a:t>		</a:t>
            </a:r>
            <a:r>
              <a:rPr lang="fr-FR" sz="1600" i="1" dirty="0">
                <a:solidFill>
                  <a:srgbClr val="808080"/>
                </a:solidFill>
                <a:latin typeface="Calibri" panose="020F0502020204030204" pitchFamily="34" charset="0"/>
                <a:cs typeface="Times New Roman" panose="02020603050405020304" pitchFamily="18" charset="0"/>
              </a:rPr>
              <a:t> à Palaiseau, en Ile-de-France</a:t>
            </a:r>
          </a:p>
          <a:p>
            <a:pPr marL="442913" lvl="1" indent="-342900" defTabSz="457200">
              <a:lnSpc>
                <a:spcPct val="107000"/>
              </a:lnSpc>
              <a:spcAft>
                <a:spcPts val="800"/>
              </a:spcAft>
              <a:buFont typeface="Arial" panose="020B0604020202020204" pitchFamily="34" charset="0"/>
              <a:buChar char="•"/>
              <a:tabLst>
                <a:tab pos="1260475" algn="l"/>
                <a:tab pos="7721600" algn="l"/>
              </a:tabLst>
              <a:defRPr/>
            </a:pPr>
            <a:r>
              <a:rPr lang="fr-FR" sz="2000" dirty="0">
                <a:solidFill>
                  <a:srgbClr val="332584"/>
                </a:solidFill>
                <a:latin typeface="Arial" panose="020B0604020202020204" pitchFamily="34" charset="0"/>
                <a:cs typeface="Arial" panose="020B0604020202020204" pitchFamily="34" charset="0"/>
              </a:rPr>
              <a:t>2025 : Essais Environnementaux et Irradiations :	</a:t>
            </a:r>
            <a:r>
              <a:rPr lang="fr-FR" sz="1600" i="1" dirty="0">
                <a:solidFill>
                  <a:srgbClr val="808080"/>
                </a:solidFill>
                <a:latin typeface="Calibri" panose="020F0502020204030204" pitchFamily="34" charset="0"/>
                <a:cs typeface="Times New Roman" panose="02020603050405020304" pitchFamily="18" charset="0"/>
              </a:rPr>
              <a:t>à Caen, en Normandie</a:t>
            </a:r>
            <a:br>
              <a:rPr lang="fr-FR" sz="1600" i="1" dirty="0">
                <a:solidFill>
                  <a:srgbClr val="808080"/>
                </a:solidFill>
                <a:latin typeface="Calibri" panose="020F0502020204030204" pitchFamily="34" charset="0"/>
                <a:cs typeface="Times New Roman" panose="02020603050405020304" pitchFamily="18" charset="0"/>
              </a:rPr>
            </a:br>
            <a:r>
              <a:rPr lang="fr-FR" sz="2000" dirty="0">
                <a:solidFill>
                  <a:srgbClr val="332584"/>
                </a:solidFill>
                <a:latin typeface="Arial" panose="020B0604020202020204" pitchFamily="34" charset="0"/>
                <a:cs typeface="Arial" panose="020B0604020202020204" pitchFamily="34" charset="0"/>
              </a:rPr>
              <a:t>	Garantir la Fiabilité des Systèmes et Composants en Conditions Extrêmes</a:t>
            </a:r>
          </a:p>
        </p:txBody>
      </p:sp>
      <p:sp>
        <p:nvSpPr>
          <p:cNvPr id="9" name="ZoneTexte 8">
            <a:extLst>
              <a:ext uri="{FF2B5EF4-FFF2-40B4-BE49-F238E27FC236}">
                <a16:creationId xmlns:a16="http://schemas.microsoft.com/office/drawing/2014/main" id="{0BEFF78C-013E-AAA6-727A-4602A6203A6B}"/>
              </a:ext>
            </a:extLst>
          </p:cNvPr>
          <p:cNvSpPr txBox="1"/>
          <p:nvPr/>
        </p:nvSpPr>
        <p:spPr>
          <a:xfrm>
            <a:off x="402125" y="762001"/>
            <a:ext cx="11554347" cy="523220"/>
          </a:xfrm>
          <a:prstGeom prst="rect">
            <a:avLst/>
          </a:prstGeom>
          <a:noFill/>
        </p:spPr>
        <p:txBody>
          <a:bodyPr wrap="square">
            <a:spAutoFit/>
          </a:bodyPr>
          <a:lstStyle/>
          <a:p>
            <a:pPr marL="0" marR="0" lvl="0" indent="0" algn="r" defTabSz="457200" rtl="0" eaLnBrk="1" fontAlgn="auto" latinLnBrk="0" hangingPunct="1">
              <a:lnSpc>
                <a:spcPct val="100000"/>
              </a:lnSpc>
              <a:spcBef>
                <a:spcPts val="1200"/>
              </a:spcBef>
              <a:spcAft>
                <a:spcPts val="0"/>
              </a:spcAft>
              <a:buClrTx/>
              <a:buSzTx/>
              <a:buFontTx/>
              <a:buNone/>
              <a:tabLst>
                <a:tab pos="11388725" algn="r"/>
              </a:tabLst>
              <a:defRPr/>
            </a:pPr>
            <a:r>
              <a:rPr lang="fr-FR" sz="2800" dirty="0">
                <a:solidFill>
                  <a:srgbClr val="312783"/>
                </a:solidFill>
                <a:latin typeface="Arial Black" panose="020B0A04020102020204" pitchFamily="34" charset="0"/>
              </a:rPr>
              <a:t>Retour en arrière sur les 7 éditions précédentes</a:t>
            </a:r>
            <a:endParaRPr lang="fr-FR" dirty="0">
              <a:solidFill>
                <a:prstClr val="black"/>
              </a:solidFill>
              <a:latin typeface="Calibri" panose="020F0502020204030204"/>
            </a:endParaRPr>
          </a:p>
        </p:txBody>
      </p:sp>
    </p:spTree>
    <p:extLst>
      <p:ext uri="{BB962C8B-B14F-4D97-AF65-F5344CB8AC3E}">
        <p14:creationId xmlns:p14="http://schemas.microsoft.com/office/powerpoint/2010/main" val="332269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4CB4E-BE89-6389-AC87-2B9E4A50DEA0}"/>
            </a:ext>
          </a:extLst>
        </p:cNvPr>
        <p:cNvGrpSpPr/>
        <p:nvPr/>
      </p:nvGrpSpPr>
      <p:grpSpPr>
        <a:xfrm>
          <a:off x="0" y="0"/>
          <a:ext cx="0" cy="0"/>
          <a:chOff x="0" y="0"/>
          <a:chExt cx="0" cy="0"/>
        </a:xfrm>
      </p:grpSpPr>
      <p:sp>
        <p:nvSpPr>
          <p:cNvPr id="6" name="Sous-titre 1">
            <a:extLst>
              <a:ext uri="{FF2B5EF4-FFF2-40B4-BE49-F238E27FC236}">
                <a16:creationId xmlns:a16="http://schemas.microsoft.com/office/drawing/2014/main" id="{6C4E281F-2D23-E94D-26D5-5AB9899AC53C}"/>
              </a:ext>
            </a:extLst>
          </p:cNvPr>
          <p:cNvSpPr>
            <a:spLocks noGrp="1"/>
          </p:cNvSpPr>
          <p:nvPr>
            <p:ph type="subTitle" idx="4"/>
          </p:nvPr>
        </p:nvSpPr>
        <p:spPr>
          <a:xfrm>
            <a:off x="3663886" y="813345"/>
            <a:ext cx="8021154" cy="401970"/>
          </a:xfrm>
        </p:spPr>
        <p:txBody>
          <a:bodyPr/>
          <a:lstStyle/>
          <a:p>
            <a:r>
              <a:rPr lang="fr-FR" dirty="0"/>
              <a:t>Rejoignez-nous</a:t>
            </a:r>
          </a:p>
        </p:txBody>
      </p:sp>
      <p:graphicFrame>
        <p:nvGraphicFramePr>
          <p:cNvPr id="5" name="Tableau 4">
            <a:extLst>
              <a:ext uri="{FF2B5EF4-FFF2-40B4-BE49-F238E27FC236}">
                <a16:creationId xmlns:a16="http://schemas.microsoft.com/office/drawing/2014/main" id="{E2E519F4-629F-AE86-96CB-9F9A6FD1E92F}"/>
              </a:ext>
            </a:extLst>
          </p:cNvPr>
          <p:cNvGraphicFramePr>
            <a:graphicFrameLocks noGrp="1"/>
          </p:cNvGraphicFramePr>
          <p:nvPr/>
        </p:nvGraphicFramePr>
        <p:xfrm>
          <a:off x="2773526" y="3500251"/>
          <a:ext cx="8021154" cy="1762821"/>
        </p:xfrm>
        <a:graphic>
          <a:graphicData uri="http://schemas.openxmlformats.org/drawingml/2006/table">
            <a:tbl>
              <a:tblPr firstCol="1" bandRow="1">
                <a:tableStyleId>{5C22544A-7EE6-4342-B048-85BDC9FD1C3A}</a:tableStyleId>
              </a:tblPr>
              <a:tblGrid>
                <a:gridCol w="3381958">
                  <a:extLst>
                    <a:ext uri="{9D8B030D-6E8A-4147-A177-3AD203B41FA5}">
                      <a16:colId xmlns:a16="http://schemas.microsoft.com/office/drawing/2014/main" val="4203566492"/>
                    </a:ext>
                  </a:extLst>
                </a:gridCol>
                <a:gridCol w="4639196">
                  <a:extLst>
                    <a:ext uri="{9D8B030D-6E8A-4147-A177-3AD203B41FA5}">
                      <a16:colId xmlns:a16="http://schemas.microsoft.com/office/drawing/2014/main" val="2374572294"/>
                    </a:ext>
                  </a:extLst>
                </a:gridCol>
              </a:tblGrid>
              <a:tr h="587607">
                <a:tc>
                  <a:txBody>
                    <a:bodyPr/>
                    <a:lstStyle/>
                    <a:p>
                      <a:pPr algn="l"/>
                      <a:r>
                        <a:rPr lang="fr-FR" sz="2200" dirty="0">
                          <a:effectLst/>
                        </a:rPr>
                        <a:t>Notre compte LinkedIn :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54544" marR="54544" marT="0" marB="0" anchor="ctr"/>
                </a:tc>
                <a:tc>
                  <a:txBody>
                    <a:bodyPr/>
                    <a:lstStyle/>
                    <a:p>
                      <a:pPr algn="l"/>
                      <a:r>
                        <a:rPr lang="fr-FR" sz="2200" u="sng" dirty="0">
                          <a:solidFill>
                            <a:srgbClr val="213C84"/>
                          </a:solidFill>
                          <a:effectLst/>
                          <a:hlinkClick r:id="rId2">
                            <a:extLst>
                              <a:ext uri="{A12FA001-AC4F-418D-AE19-62706E023703}">
                                <ahyp:hlinkClr xmlns:ahyp="http://schemas.microsoft.com/office/drawing/2018/hyperlinkcolor" val="tx"/>
                              </a:ext>
                            </a:extLst>
                          </a:hlinkClick>
                        </a:rPr>
                        <a:t>LinkedIn | Centre </a:t>
                      </a:r>
                      <a:r>
                        <a:rPr lang="fr-FR" sz="2200" u="sng" dirty="0" err="1">
                          <a:solidFill>
                            <a:srgbClr val="213C84"/>
                          </a:solidFill>
                          <a:effectLst/>
                          <a:hlinkClick r:id="rId2">
                            <a:extLst>
                              <a:ext uri="{A12FA001-AC4F-418D-AE19-62706E023703}">
                                <ahyp:hlinkClr xmlns:ahyp="http://schemas.microsoft.com/office/drawing/2018/hyperlinkcolor" val="tx"/>
                              </a:ext>
                            </a:extLst>
                          </a:hlinkClick>
                        </a:rPr>
                        <a:t>Francais</a:t>
                      </a:r>
                      <a:r>
                        <a:rPr lang="fr-FR" sz="2200" u="sng" dirty="0">
                          <a:solidFill>
                            <a:srgbClr val="213C84"/>
                          </a:solidFill>
                          <a:effectLst/>
                          <a:hlinkClick r:id="rId2">
                            <a:extLst>
                              <a:ext uri="{A12FA001-AC4F-418D-AE19-62706E023703}">
                                <ahyp:hlinkClr xmlns:ahyp="http://schemas.microsoft.com/office/drawing/2018/hyperlinkcolor" val="tx"/>
                              </a:ext>
                            </a:extLst>
                          </a:hlinkClick>
                        </a:rPr>
                        <a:t> de </a:t>
                      </a:r>
                      <a:r>
                        <a:rPr lang="fr-FR" sz="2200" u="sng" dirty="0" err="1">
                          <a:solidFill>
                            <a:srgbClr val="213C84"/>
                          </a:solidFill>
                          <a:effectLst/>
                          <a:hlinkClick r:id="rId2">
                            <a:extLst>
                              <a:ext uri="{A12FA001-AC4F-418D-AE19-62706E023703}">
                                <ahyp:hlinkClr xmlns:ahyp="http://schemas.microsoft.com/office/drawing/2018/hyperlinkcolor" val="tx"/>
                              </a:ext>
                            </a:extLst>
                          </a:hlinkClick>
                        </a:rPr>
                        <a:t>Fiabilite</a:t>
                      </a:r>
                      <a:r>
                        <a:rPr lang="fr-FR" sz="2200" dirty="0">
                          <a:solidFill>
                            <a:srgbClr val="213C84"/>
                          </a:solidFill>
                          <a:effectLst/>
                        </a:rPr>
                        <a:t> </a:t>
                      </a:r>
                      <a:endParaRPr lang="fr-FR" sz="2200" dirty="0">
                        <a:solidFill>
                          <a:srgbClr val="213C84"/>
                        </a:solidFill>
                        <a:effectLst/>
                        <a:latin typeface="Calibri" panose="020F0502020204030204" pitchFamily="34" charset="0"/>
                        <a:ea typeface="Calibri" panose="020F0502020204030204" pitchFamily="34" charset="0"/>
                        <a:cs typeface="Times New Roman" panose="02020603050405020304" pitchFamily="18" charset="0"/>
                      </a:endParaRPr>
                    </a:p>
                  </a:txBody>
                  <a:tcPr marL="54544" marR="54544" marT="0" marB="0" anchor="ctr"/>
                </a:tc>
                <a:extLst>
                  <a:ext uri="{0D108BD9-81ED-4DB2-BD59-A6C34878D82A}">
                    <a16:rowId xmlns:a16="http://schemas.microsoft.com/office/drawing/2014/main" val="682986469"/>
                  </a:ext>
                </a:extLst>
              </a:tr>
              <a:tr h="587607">
                <a:tc>
                  <a:txBody>
                    <a:bodyPr/>
                    <a:lstStyle/>
                    <a:p>
                      <a:pPr algn="l"/>
                      <a:r>
                        <a:rPr lang="fr-FR" sz="2200" dirty="0">
                          <a:effectLst/>
                        </a:rPr>
                        <a:t>Notre site internet :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54544" marR="54544" marT="0" marB="0" anchor="ctr"/>
                </a:tc>
                <a:tc>
                  <a:txBody>
                    <a:bodyPr/>
                    <a:lstStyle/>
                    <a:p>
                      <a:pPr algn="l"/>
                      <a:r>
                        <a:rPr lang="fr-FR" sz="2200" u="sng" dirty="0">
                          <a:solidFill>
                            <a:srgbClr val="213C84"/>
                          </a:solidFill>
                          <a:effectLst/>
                          <a:hlinkClick r:id="rId3">
                            <a:extLst>
                              <a:ext uri="{A12FA001-AC4F-418D-AE19-62706E023703}">
                                <ahyp:hlinkClr xmlns:ahyp="http://schemas.microsoft.com/office/drawing/2018/hyperlinkcolor" val="tx"/>
                              </a:ext>
                            </a:extLst>
                          </a:hlinkClick>
                        </a:rPr>
                        <a:t>www.cff-fiabilite.fr</a:t>
                      </a:r>
                      <a:endParaRPr lang="fr-FR" sz="2200" dirty="0">
                        <a:solidFill>
                          <a:srgbClr val="213C84"/>
                        </a:solidFill>
                        <a:effectLst/>
                        <a:latin typeface="Calibri" panose="020F0502020204030204" pitchFamily="34" charset="0"/>
                        <a:ea typeface="Calibri" panose="020F0502020204030204" pitchFamily="34" charset="0"/>
                        <a:cs typeface="Times New Roman" panose="02020603050405020304" pitchFamily="18" charset="0"/>
                      </a:endParaRPr>
                    </a:p>
                  </a:txBody>
                  <a:tcPr marL="54544" marR="54544" marT="0" marB="0" anchor="ctr"/>
                </a:tc>
                <a:extLst>
                  <a:ext uri="{0D108BD9-81ED-4DB2-BD59-A6C34878D82A}">
                    <a16:rowId xmlns:a16="http://schemas.microsoft.com/office/drawing/2014/main" val="2703473172"/>
                  </a:ext>
                </a:extLst>
              </a:tr>
              <a:tr h="587607">
                <a:tc>
                  <a:txBody>
                    <a:bodyPr/>
                    <a:lstStyle/>
                    <a:p>
                      <a:pPr algn="l"/>
                      <a:r>
                        <a:rPr lang="fr-FR" sz="2200" dirty="0">
                          <a:effectLst/>
                        </a:rPr>
                        <a:t>Notre adresse email :     </a:t>
                      </a:r>
                      <a:endParaRPr lang="fr-FR"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54544" marR="54544" marT="0" marB="0" anchor="ctr"/>
                </a:tc>
                <a:tc>
                  <a:txBody>
                    <a:bodyPr/>
                    <a:lstStyle/>
                    <a:p>
                      <a:pPr algn="l"/>
                      <a:r>
                        <a:rPr lang="fr-FR" sz="2200" u="sng" dirty="0">
                          <a:solidFill>
                            <a:srgbClr val="213C84"/>
                          </a:solidFill>
                          <a:effectLst/>
                          <a:hlinkClick r:id="rId4">
                            <a:extLst>
                              <a:ext uri="{A12FA001-AC4F-418D-AE19-62706E023703}">
                                <ahyp:hlinkClr xmlns:ahyp="http://schemas.microsoft.com/office/drawing/2018/hyperlinkcolor" val="tx"/>
                              </a:ext>
                            </a:extLst>
                          </a:hlinkClick>
                        </a:rPr>
                        <a:t>cff@nae.fr</a:t>
                      </a:r>
                      <a:endParaRPr lang="fr-FR" sz="2200" dirty="0">
                        <a:solidFill>
                          <a:srgbClr val="213C84"/>
                        </a:solidFill>
                        <a:effectLst/>
                        <a:latin typeface="Calibri" panose="020F0502020204030204" pitchFamily="34" charset="0"/>
                        <a:ea typeface="Calibri" panose="020F0502020204030204" pitchFamily="34" charset="0"/>
                        <a:cs typeface="Times New Roman" panose="02020603050405020304" pitchFamily="18" charset="0"/>
                      </a:endParaRPr>
                    </a:p>
                  </a:txBody>
                  <a:tcPr marL="54544" marR="54544" marT="0" marB="0" anchor="ctr"/>
                </a:tc>
                <a:extLst>
                  <a:ext uri="{0D108BD9-81ED-4DB2-BD59-A6C34878D82A}">
                    <a16:rowId xmlns:a16="http://schemas.microsoft.com/office/drawing/2014/main" val="3294094220"/>
                  </a:ext>
                </a:extLst>
              </a:tr>
            </a:tbl>
          </a:graphicData>
        </a:graphic>
      </p:graphicFrame>
      <p:pic>
        <p:nvPicPr>
          <p:cNvPr id="15" name="Image 14">
            <a:extLst>
              <a:ext uri="{FF2B5EF4-FFF2-40B4-BE49-F238E27FC236}">
                <a16:creationId xmlns:a16="http://schemas.microsoft.com/office/drawing/2014/main" id="{4A2DE445-F2D6-6095-3A30-A82730432F1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6758" y="3595141"/>
            <a:ext cx="1573043" cy="1573043"/>
          </a:xfrm>
          <a:prstGeom prst="rect">
            <a:avLst/>
          </a:prstGeom>
        </p:spPr>
      </p:pic>
      <p:sp>
        <p:nvSpPr>
          <p:cNvPr id="18" name="ZoneTexte 17">
            <a:extLst>
              <a:ext uri="{FF2B5EF4-FFF2-40B4-BE49-F238E27FC236}">
                <a16:creationId xmlns:a16="http://schemas.microsoft.com/office/drawing/2014/main" id="{5C7376E8-BB13-1F23-9254-411DE6E347BF}"/>
              </a:ext>
            </a:extLst>
          </p:cNvPr>
          <p:cNvSpPr txBox="1"/>
          <p:nvPr/>
        </p:nvSpPr>
        <p:spPr>
          <a:xfrm>
            <a:off x="568141" y="2668920"/>
            <a:ext cx="4850696" cy="538930"/>
          </a:xfrm>
          <a:prstGeom prst="rect">
            <a:avLst/>
          </a:prstGeom>
          <a:noFill/>
        </p:spPr>
        <p:txBody>
          <a:bodyPr wrap="square">
            <a:spAutoFit/>
          </a:bodyPr>
          <a:lstStyle/>
          <a:p>
            <a:r>
              <a:rPr lang="fr-FR" sz="2902" b="1" dirty="0">
                <a:solidFill>
                  <a:srgbClr val="213C84"/>
                </a:solidFill>
              </a:rPr>
              <a:t>Rejoignez la communauté CFF</a:t>
            </a:r>
          </a:p>
        </p:txBody>
      </p:sp>
      <p:sp>
        <p:nvSpPr>
          <p:cNvPr id="19" name="ZoneTexte 18">
            <a:extLst>
              <a:ext uri="{FF2B5EF4-FFF2-40B4-BE49-F238E27FC236}">
                <a16:creationId xmlns:a16="http://schemas.microsoft.com/office/drawing/2014/main" id="{DAE5A632-4648-1A3A-7FE9-17CB90271B4F}"/>
              </a:ext>
            </a:extLst>
          </p:cNvPr>
          <p:cNvSpPr txBox="1"/>
          <p:nvPr/>
        </p:nvSpPr>
        <p:spPr>
          <a:xfrm>
            <a:off x="1535518" y="1839741"/>
            <a:ext cx="9535556" cy="594650"/>
          </a:xfrm>
          <a:prstGeom prst="rect">
            <a:avLst/>
          </a:prstGeom>
          <a:noFill/>
        </p:spPr>
        <p:txBody>
          <a:bodyPr wrap="square">
            <a:spAutoFit/>
          </a:bodyPr>
          <a:lstStyle/>
          <a:p>
            <a:pPr>
              <a:defRPr/>
            </a:pPr>
            <a:r>
              <a:rPr lang="fr-FR" sz="1632" kern="0" dirty="0">
                <a:solidFill>
                  <a:srgbClr val="213C84"/>
                </a:solidFill>
                <a:latin typeface="Calibri"/>
              </a:rPr>
              <a:t>Si ces initiatives vous intéressent</a:t>
            </a:r>
          </a:p>
          <a:p>
            <a:pPr>
              <a:defRPr/>
            </a:pPr>
            <a:r>
              <a:rPr lang="fr-FR" sz="1632" kern="0" dirty="0">
                <a:solidFill>
                  <a:srgbClr val="213C84"/>
                </a:solidFill>
                <a:latin typeface="Calibri"/>
              </a:rPr>
              <a:t>	Si vos travaux s’inscrivent dans cette démarche</a:t>
            </a:r>
          </a:p>
        </p:txBody>
      </p:sp>
    </p:spTree>
    <p:extLst>
      <p:ext uri="{BB962C8B-B14F-4D97-AF65-F5344CB8AC3E}">
        <p14:creationId xmlns:p14="http://schemas.microsoft.com/office/powerpoint/2010/main" val="12357590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00E6878BB92243A4F14E7653B55BE1" ma:contentTypeVersion="13" ma:contentTypeDescription="Crée un document." ma:contentTypeScope="" ma:versionID="28395bd00fe9b4c5f46d2e8c9b573e00">
  <xsd:schema xmlns:xsd="http://www.w3.org/2001/XMLSchema" xmlns:xs="http://www.w3.org/2001/XMLSchema" xmlns:p="http://schemas.microsoft.com/office/2006/metadata/properties" xmlns:ns2="feeeceed-8c4a-489e-8f96-32709a6e5abb" xmlns:ns3="d3a04bda-1013-4972-a747-5518d2890432" targetNamespace="http://schemas.microsoft.com/office/2006/metadata/properties" ma:root="true" ma:fieldsID="0f9877c90427fdbe51f6a1a064b088f0" ns2:_="" ns3:_="">
    <xsd:import namespace="feeeceed-8c4a-489e-8f96-32709a6e5abb"/>
    <xsd:import namespace="d3a04bda-1013-4972-a747-5518d2890432"/>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eceed-8c4a-489e-8f96-32709a6e5a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alises d’images" ma:readOnly="false" ma:fieldId="{5cf76f15-5ced-4ddc-b409-7134ff3c332f}" ma:taxonomyMulti="true" ma:sspId="2fa94104-69d0-4e86-8c6a-aae43867cab4"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3a04bda-1013-4972-a747-5518d2890432"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112ee6a-f30c-4e20-b1ad-003a9fd04a4e}" ma:internalName="TaxCatchAll" ma:showField="CatchAllData" ma:web="d3a04bda-1013-4972-a747-5518d28904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3a04bda-1013-4972-a747-5518d2890432" xsi:nil="true"/>
    <lcf76f155ced4ddcb4097134ff3c332f xmlns="feeeceed-8c4a-489e-8f96-32709a6e5ab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046962B-CD7F-466C-81EA-F3A745C367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eceed-8c4a-489e-8f96-32709a6e5abb"/>
    <ds:schemaRef ds:uri="d3a04bda-1013-4972-a747-5518d28904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055E3D-5618-4CD3-A5CB-50EC6626611E}">
  <ds:schemaRefs>
    <ds:schemaRef ds:uri="http://schemas.microsoft.com/sharepoint/v3/contenttype/forms"/>
  </ds:schemaRefs>
</ds:datastoreItem>
</file>

<file path=customXml/itemProps3.xml><?xml version="1.0" encoding="utf-8"?>
<ds:datastoreItem xmlns:ds="http://schemas.openxmlformats.org/officeDocument/2006/customXml" ds:itemID="{E865D065-8B28-4E49-885D-313B15589CFB}">
  <ds:schemaRefs>
    <ds:schemaRef ds:uri="feeeceed-8c4a-489e-8f96-32709a6e5abb"/>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schemas.microsoft.com/office/infopath/2007/PartnerControls"/>
    <ds:schemaRef ds:uri="http://purl.org/dc/dcmitype/"/>
    <ds:schemaRef ds:uri="d3a04bda-1013-4972-a747-5518d2890432"/>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2750</TotalTime>
  <Words>2046</Words>
  <Application>Microsoft Office PowerPoint</Application>
  <PresentationFormat>Grand écran</PresentationFormat>
  <Paragraphs>280</Paragraphs>
  <Slides>20</Slides>
  <Notes>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20</vt:i4>
      </vt:variant>
    </vt:vector>
  </HeadingPairs>
  <TitlesOfParts>
    <vt:vector size="32" baseType="lpstr">
      <vt:lpstr>Arial</vt:lpstr>
      <vt:lpstr>Arial Black</vt:lpstr>
      <vt:lpstr>Calibri</vt:lpstr>
      <vt:lpstr>Calibri Light</vt:lpstr>
      <vt:lpstr>Courier New</vt:lpstr>
      <vt:lpstr>DIN Alternate</vt:lpstr>
      <vt:lpstr>docs-Calibri</vt:lpstr>
      <vt:lpstr>Montserrat</vt:lpstr>
      <vt:lpstr>Montserrat ExtraBold</vt:lpstr>
      <vt:lpstr>Montserrat Medium</vt:lpstr>
      <vt:lpstr>Wingdings</vt:lpstr>
      <vt:lpstr>Thème Office</vt:lpstr>
      <vt:lpstr>Présentation PowerPoint</vt:lpstr>
      <vt:lpstr>Grenoble  vs  Rouen </vt:lpstr>
      <vt:lpstr>Cet après-midi,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IRT Saint-Exupery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NRTW</dc:title>
  <dc:creator>MEDIONI Hannah</dc:creator>
  <cp:lastModifiedBy>François BOUVRY</cp:lastModifiedBy>
  <cp:revision>53</cp:revision>
  <dcterms:created xsi:type="dcterms:W3CDTF">2021-05-26T07:18:51Z</dcterms:created>
  <dcterms:modified xsi:type="dcterms:W3CDTF">2026-04-13T11:28:42Z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0x010100E800E6878BB92243A4F14E7653B55BE1</vt:lpwstr>
  </property>
</Properties>
</file>